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73"/>
  </p:notesMasterIdLst>
  <p:handoutMasterIdLst>
    <p:handoutMasterId r:id="rId74"/>
  </p:handoutMasterIdLst>
  <p:sldIdLst>
    <p:sldId id="377" r:id="rId5"/>
    <p:sldId id="269" r:id="rId6"/>
    <p:sldId id="301" r:id="rId7"/>
    <p:sldId id="539" r:id="rId8"/>
    <p:sldId id="540" r:id="rId9"/>
    <p:sldId id="555" r:id="rId10"/>
    <p:sldId id="584" r:id="rId11"/>
    <p:sldId id="585" r:id="rId12"/>
    <p:sldId id="541" r:id="rId13"/>
    <p:sldId id="543" r:id="rId14"/>
    <p:sldId id="580" r:id="rId15"/>
    <p:sldId id="586" r:id="rId16"/>
    <p:sldId id="587" r:id="rId17"/>
    <p:sldId id="588" r:id="rId18"/>
    <p:sldId id="589" r:id="rId19"/>
    <p:sldId id="590" r:id="rId20"/>
    <p:sldId id="591" r:id="rId21"/>
    <p:sldId id="592" r:id="rId22"/>
    <p:sldId id="542" r:id="rId23"/>
    <p:sldId id="593" r:id="rId24"/>
    <p:sldId id="594" r:id="rId25"/>
    <p:sldId id="595" r:id="rId26"/>
    <p:sldId id="596" r:id="rId27"/>
    <p:sldId id="597" r:id="rId28"/>
    <p:sldId id="556" r:id="rId29"/>
    <p:sldId id="557" r:id="rId30"/>
    <p:sldId id="376" r:id="rId31"/>
    <p:sldId id="598" r:id="rId32"/>
    <p:sldId id="599" r:id="rId33"/>
    <p:sldId id="600" r:id="rId34"/>
    <p:sldId id="545" r:id="rId35"/>
    <p:sldId id="458" r:id="rId36"/>
    <p:sldId id="558" r:id="rId37"/>
    <p:sldId id="611" r:id="rId38"/>
    <p:sldId id="341" r:id="rId39"/>
    <p:sldId id="342" r:id="rId40"/>
    <p:sldId id="612" r:id="rId41"/>
    <p:sldId id="613" r:id="rId42"/>
    <p:sldId id="326" r:id="rId43"/>
    <p:sldId id="327" r:id="rId44"/>
    <p:sldId id="546" r:id="rId45"/>
    <p:sldId id="601" r:id="rId46"/>
    <p:sldId id="602" r:id="rId47"/>
    <p:sldId id="603" r:id="rId48"/>
    <p:sldId id="604" r:id="rId49"/>
    <p:sldId id="559" r:id="rId50"/>
    <p:sldId id="378" r:id="rId51"/>
    <p:sldId id="605" r:id="rId52"/>
    <p:sldId id="606" r:id="rId53"/>
    <p:sldId id="607" r:id="rId54"/>
    <p:sldId id="323" r:id="rId55"/>
    <p:sldId id="324" r:id="rId56"/>
    <p:sldId id="562" r:id="rId57"/>
    <p:sldId id="563" r:id="rId58"/>
    <p:sldId id="461" r:id="rId59"/>
    <p:sldId id="307" r:id="rId60"/>
    <p:sldId id="436" r:id="rId61"/>
    <p:sldId id="357" r:id="rId62"/>
    <p:sldId id="547" r:id="rId63"/>
    <p:sldId id="309" r:id="rId64"/>
    <p:sldId id="614" r:id="rId65"/>
    <p:sldId id="615" r:id="rId66"/>
    <p:sldId id="470" r:id="rId67"/>
    <p:sldId id="608" r:id="rId68"/>
    <p:sldId id="553" r:id="rId69"/>
    <p:sldId id="609" r:id="rId70"/>
    <p:sldId id="292" r:id="rId71"/>
    <p:sldId id="610" r:id="rId72"/>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31FE771-41F4-6810-CD13-2075D3933A41}" name="Navaneeta Harish" initials="NH" userId="S::navaneeta.harish@ansrsource.com::89e3b3cb-27bd-484d-94f4-9fca6c971b96" providerId="AD"/>
  <p188:author id="{BF2A948C-1811-CB48-BB9C-92871E13B267}" name="ansrsource_17" initials="AW" userId="ansrsource_17"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2" name="Onderdonk, Natalie" initials="ON" lastIdx="1" clrIdx="1">
    <p:extLst>
      <p:ext uri="{19B8F6BF-5375-455C-9EA6-DF929625EA0E}">
        <p15:presenceInfo xmlns:p15="http://schemas.microsoft.com/office/powerpoint/2012/main" userId="S::Natalie.Onderdonk@cengage.com::794b6c7a-2b12-4b61-8069-51114120681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E9255F"/>
    <a:srgbClr val="006298"/>
    <a:srgbClr val="FF6300"/>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12" autoAdjust="0"/>
    <p:restoredTop sz="94646" autoAdjust="0"/>
  </p:normalViewPr>
  <p:slideViewPr>
    <p:cSldViewPr snapToGrid="0">
      <p:cViewPr varScale="1">
        <p:scale>
          <a:sx n="62" d="100"/>
          <a:sy n="62" d="100"/>
        </p:scale>
        <p:origin x="444" y="6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handoutMaster" Target="handoutMasters/handoutMaster1.xml"/><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notesMaster" Target="notesMasters/notesMaster1.xml"/><Relationship Id="rId78" Type="http://schemas.openxmlformats.org/officeDocument/2006/relationships/theme" Target="theme/theme1.xml"/><Relationship Id="rId8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vaneeta Harish" userId="89e3b3cb-27bd-484d-94f4-9fca6c971b96" providerId="ADAL" clId="{D35FF0F8-F575-415C-8206-D7C977C96985}"/>
    <pc:docChg chg="">
      <pc:chgData name="Navaneeta Harish" userId="89e3b3cb-27bd-484d-94f4-9fca6c971b96" providerId="ADAL" clId="{D35FF0F8-F575-415C-8206-D7C977C96985}" dt="2022-02-22T09:24:15.263" v="1"/>
      <pc:docMkLst>
        <pc:docMk/>
      </pc:docMkLst>
      <pc:sldChg chg="modCm">
        <pc:chgData name="Navaneeta Harish" userId="89e3b3cb-27bd-484d-94f4-9fca6c971b96" providerId="ADAL" clId="{D35FF0F8-F575-415C-8206-D7C977C96985}" dt="2022-02-22T09:24:15.263" v="1"/>
        <pc:sldMkLst>
          <pc:docMk/>
          <pc:sldMk cId="3768354167" sldId="588"/>
        </pc:sldMkLst>
      </pc:sldChg>
    </pc:docChg>
  </pc:docChgLst>
  <pc:docChgLst>
    <pc:chgData name="Navaneeta Harish" userId="89e3b3cb-27bd-484d-94f4-9fca6c971b96" providerId="ADAL" clId="{53229EC2-9F26-4ED9-9A71-93E4B91EFD26}"/>
    <pc:docChg chg="undo custSel modSld">
      <pc:chgData name="Navaneeta Harish" userId="89e3b3cb-27bd-484d-94f4-9fca6c971b96" providerId="ADAL" clId="{53229EC2-9F26-4ED9-9A71-93E4B91EFD26}" dt="2022-02-17T08:23:13.501" v="45" actId="20577"/>
      <pc:docMkLst>
        <pc:docMk/>
      </pc:docMkLst>
      <pc:sldChg chg="modSp mod">
        <pc:chgData name="Navaneeta Harish" userId="89e3b3cb-27bd-484d-94f4-9fca6c971b96" providerId="ADAL" clId="{53229EC2-9F26-4ED9-9A71-93E4B91EFD26}" dt="2022-02-17T08:19:08.778" v="42" actId="20578"/>
        <pc:sldMkLst>
          <pc:docMk/>
          <pc:sldMk cId="2532773647" sldId="357"/>
        </pc:sldMkLst>
        <pc:spChg chg="mod">
          <ac:chgData name="Navaneeta Harish" userId="89e3b3cb-27bd-484d-94f4-9fca6c971b96" providerId="ADAL" clId="{53229EC2-9F26-4ED9-9A71-93E4B91EFD26}" dt="2022-02-17T08:19:08.778" v="42" actId="20578"/>
          <ac:spMkLst>
            <pc:docMk/>
            <pc:sldMk cId="2532773647" sldId="357"/>
            <ac:spMk id="3" creationId="{137FD6E0-DE58-42D3-A2D7-3F26486CBD74}"/>
          </ac:spMkLst>
        </pc:spChg>
      </pc:sldChg>
      <pc:sldChg chg="modSp mod">
        <pc:chgData name="Navaneeta Harish" userId="89e3b3cb-27bd-484d-94f4-9fca6c971b96" providerId="ADAL" clId="{53229EC2-9F26-4ED9-9A71-93E4B91EFD26}" dt="2022-02-17T08:18:10.547" v="39" actId="20577"/>
        <pc:sldMkLst>
          <pc:docMk/>
          <pc:sldMk cId="288985424" sldId="436"/>
        </pc:sldMkLst>
        <pc:spChg chg="mod">
          <ac:chgData name="Navaneeta Harish" userId="89e3b3cb-27bd-484d-94f4-9fca6c971b96" providerId="ADAL" clId="{53229EC2-9F26-4ED9-9A71-93E4B91EFD26}" dt="2022-02-17T08:18:10.547" v="39" actId="20577"/>
          <ac:spMkLst>
            <pc:docMk/>
            <pc:sldMk cId="288985424" sldId="436"/>
            <ac:spMk id="7" creationId="{045CD120-AFFC-4BEA-A617-47DCF0109B5C}"/>
          </ac:spMkLst>
        </pc:spChg>
      </pc:sldChg>
      <pc:sldChg chg="modSp mod">
        <pc:chgData name="Navaneeta Harish" userId="89e3b3cb-27bd-484d-94f4-9fca6c971b96" providerId="ADAL" clId="{53229EC2-9F26-4ED9-9A71-93E4B91EFD26}" dt="2022-02-17T08:06:24.806" v="19" actId="20577"/>
        <pc:sldMkLst>
          <pc:docMk/>
          <pc:sldMk cId="3692444895" sldId="458"/>
        </pc:sldMkLst>
        <pc:spChg chg="mod">
          <ac:chgData name="Navaneeta Harish" userId="89e3b3cb-27bd-484d-94f4-9fca6c971b96" providerId="ADAL" clId="{53229EC2-9F26-4ED9-9A71-93E4B91EFD26}" dt="2022-02-17T08:06:24.806" v="19" actId="20577"/>
          <ac:spMkLst>
            <pc:docMk/>
            <pc:sldMk cId="3692444895" sldId="458"/>
            <ac:spMk id="2" creationId="{00000000-0000-0000-0000-000000000000}"/>
          </ac:spMkLst>
        </pc:spChg>
      </pc:sldChg>
      <pc:sldChg chg="modSp mod">
        <pc:chgData name="Navaneeta Harish" userId="89e3b3cb-27bd-484d-94f4-9fca6c971b96" providerId="ADAL" clId="{53229EC2-9F26-4ED9-9A71-93E4B91EFD26}" dt="2022-02-17T08:22:30.745" v="43" actId="20577"/>
        <pc:sldMkLst>
          <pc:docMk/>
          <pc:sldMk cId="3746876303" sldId="470"/>
        </pc:sldMkLst>
        <pc:spChg chg="mod">
          <ac:chgData name="Navaneeta Harish" userId="89e3b3cb-27bd-484d-94f4-9fca6c971b96" providerId="ADAL" clId="{53229EC2-9F26-4ED9-9A71-93E4B91EFD26}" dt="2022-02-17T08:22:30.745" v="43" actId="20577"/>
          <ac:spMkLst>
            <pc:docMk/>
            <pc:sldMk cId="3746876303" sldId="470"/>
            <ac:spMk id="3" creationId="{139142D6-5C3A-42A0-8A74-350829226946}"/>
          </ac:spMkLst>
        </pc:spChg>
      </pc:sldChg>
      <pc:sldChg chg="modSp mod">
        <pc:chgData name="Navaneeta Harish" userId="89e3b3cb-27bd-484d-94f4-9fca6c971b96" providerId="ADAL" clId="{53229EC2-9F26-4ED9-9A71-93E4B91EFD26}" dt="2022-02-17T08:11:21.923" v="22" actId="20577"/>
        <pc:sldMkLst>
          <pc:docMk/>
          <pc:sldMk cId="2909413595" sldId="546"/>
        </pc:sldMkLst>
        <pc:spChg chg="mod">
          <ac:chgData name="Navaneeta Harish" userId="89e3b3cb-27bd-484d-94f4-9fca6c971b96" providerId="ADAL" clId="{53229EC2-9F26-4ED9-9A71-93E4B91EFD26}" dt="2022-02-17T08:11:21.923" v="22" actId="20577"/>
          <ac:spMkLst>
            <pc:docMk/>
            <pc:sldMk cId="2909413595" sldId="546"/>
            <ac:spMk id="2" creationId="{00000000-0000-0000-0000-000000000000}"/>
          </ac:spMkLst>
        </pc:spChg>
      </pc:sldChg>
      <pc:sldChg chg="modSp mod">
        <pc:chgData name="Navaneeta Harish" userId="89e3b3cb-27bd-484d-94f4-9fca6c971b96" providerId="ADAL" clId="{53229EC2-9F26-4ED9-9A71-93E4B91EFD26}" dt="2022-02-17T08:03:06.405" v="9" actId="20577"/>
        <pc:sldMkLst>
          <pc:docMk/>
          <pc:sldMk cId="4246640946" sldId="556"/>
        </pc:sldMkLst>
        <pc:spChg chg="mod">
          <ac:chgData name="Navaneeta Harish" userId="89e3b3cb-27bd-484d-94f4-9fca6c971b96" providerId="ADAL" clId="{53229EC2-9F26-4ED9-9A71-93E4B91EFD26}" dt="2022-02-17T08:03:06.405" v="9" actId="20577"/>
          <ac:spMkLst>
            <pc:docMk/>
            <pc:sldMk cId="4246640946" sldId="556"/>
            <ac:spMk id="3" creationId="{3F5D9B23-6174-473D-9A03-61B458315866}"/>
          </ac:spMkLst>
        </pc:spChg>
      </pc:sldChg>
      <pc:sldChg chg="modSp">
        <pc:chgData name="Navaneeta Harish" userId="89e3b3cb-27bd-484d-94f4-9fca6c971b96" providerId="ADAL" clId="{53229EC2-9F26-4ED9-9A71-93E4B91EFD26}" dt="2022-02-17T08:14:45.437" v="32"/>
        <pc:sldMkLst>
          <pc:docMk/>
          <pc:sldMk cId="3304937149" sldId="559"/>
        </pc:sldMkLst>
        <pc:spChg chg="mod">
          <ac:chgData name="Navaneeta Harish" userId="89e3b3cb-27bd-484d-94f4-9fca6c971b96" providerId="ADAL" clId="{53229EC2-9F26-4ED9-9A71-93E4B91EFD26}" dt="2022-02-17T08:14:45.437" v="32"/>
          <ac:spMkLst>
            <pc:docMk/>
            <pc:sldMk cId="3304937149" sldId="559"/>
            <ac:spMk id="2" creationId="{00000000-0000-0000-0000-000000000000}"/>
          </ac:spMkLst>
        </pc:spChg>
      </pc:sldChg>
      <pc:sldChg chg="modSp mod">
        <pc:chgData name="Navaneeta Harish" userId="89e3b3cb-27bd-484d-94f4-9fca6c971b96" providerId="ADAL" clId="{53229EC2-9F26-4ED9-9A71-93E4B91EFD26}" dt="2022-02-17T07:54:25.606" v="1" actId="20577"/>
        <pc:sldMkLst>
          <pc:docMk/>
          <pc:sldMk cId="382351886" sldId="587"/>
        </pc:sldMkLst>
        <pc:spChg chg="mod">
          <ac:chgData name="Navaneeta Harish" userId="89e3b3cb-27bd-484d-94f4-9fca6c971b96" providerId="ADAL" clId="{53229EC2-9F26-4ED9-9A71-93E4B91EFD26}" dt="2022-02-17T07:54:25.606" v="1" actId="20577"/>
          <ac:spMkLst>
            <pc:docMk/>
            <pc:sldMk cId="382351886" sldId="587"/>
            <ac:spMk id="3" creationId="{C89CD84D-2CBE-4D6D-B24D-138FD12F58A5}"/>
          </ac:spMkLst>
        </pc:spChg>
      </pc:sldChg>
      <pc:sldChg chg="addCm">
        <pc:chgData name="Navaneeta Harish" userId="89e3b3cb-27bd-484d-94f4-9fca6c971b96" providerId="ADAL" clId="{53229EC2-9F26-4ED9-9A71-93E4B91EFD26}" dt="2022-02-17T07:55:26.253" v="2"/>
        <pc:sldMkLst>
          <pc:docMk/>
          <pc:sldMk cId="3768354167" sldId="588"/>
        </pc:sldMkLst>
      </pc:sldChg>
      <pc:sldChg chg="modSp mod">
        <pc:chgData name="Navaneeta Harish" userId="89e3b3cb-27bd-484d-94f4-9fca6c971b96" providerId="ADAL" clId="{53229EC2-9F26-4ED9-9A71-93E4B91EFD26}" dt="2022-02-17T08:01:18.596" v="7" actId="6549"/>
        <pc:sldMkLst>
          <pc:docMk/>
          <pc:sldMk cId="3720485824" sldId="596"/>
        </pc:sldMkLst>
        <pc:spChg chg="mod">
          <ac:chgData name="Navaneeta Harish" userId="89e3b3cb-27bd-484d-94f4-9fca6c971b96" providerId="ADAL" clId="{53229EC2-9F26-4ED9-9A71-93E4B91EFD26}" dt="2022-02-17T08:01:18.596" v="7" actId="6549"/>
          <ac:spMkLst>
            <pc:docMk/>
            <pc:sldMk cId="3720485824" sldId="596"/>
            <ac:spMk id="3" creationId="{23E86B04-DF53-4733-A983-09A6D7E30D64}"/>
          </ac:spMkLst>
        </pc:spChg>
      </pc:sldChg>
      <pc:sldChg chg="modSp mod">
        <pc:chgData name="Navaneeta Harish" userId="89e3b3cb-27bd-484d-94f4-9fca6c971b96" providerId="ADAL" clId="{53229EC2-9F26-4ED9-9A71-93E4B91EFD26}" dt="2022-02-17T08:12:42.951" v="25" actId="20577"/>
        <pc:sldMkLst>
          <pc:docMk/>
          <pc:sldMk cId="835840370" sldId="601"/>
        </pc:sldMkLst>
        <pc:spChg chg="mod">
          <ac:chgData name="Navaneeta Harish" userId="89e3b3cb-27bd-484d-94f4-9fca6c971b96" providerId="ADAL" clId="{53229EC2-9F26-4ED9-9A71-93E4B91EFD26}" dt="2022-02-17T08:12:42.951" v="25" actId="20577"/>
          <ac:spMkLst>
            <pc:docMk/>
            <pc:sldMk cId="835840370" sldId="601"/>
            <ac:spMk id="2" creationId="{00000000-0000-0000-0000-000000000000}"/>
          </ac:spMkLst>
        </pc:spChg>
      </pc:sldChg>
      <pc:sldChg chg="modSp">
        <pc:chgData name="Navaneeta Harish" userId="89e3b3cb-27bd-484d-94f4-9fca6c971b96" providerId="ADAL" clId="{53229EC2-9F26-4ED9-9A71-93E4B91EFD26}" dt="2022-02-17T08:13:05.323" v="27"/>
        <pc:sldMkLst>
          <pc:docMk/>
          <pc:sldMk cId="1537796678" sldId="602"/>
        </pc:sldMkLst>
        <pc:spChg chg="mod">
          <ac:chgData name="Navaneeta Harish" userId="89e3b3cb-27bd-484d-94f4-9fca6c971b96" providerId="ADAL" clId="{53229EC2-9F26-4ED9-9A71-93E4B91EFD26}" dt="2022-02-17T08:13:05.323" v="27"/>
          <ac:spMkLst>
            <pc:docMk/>
            <pc:sldMk cId="1537796678" sldId="602"/>
            <ac:spMk id="2" creationId="{00000000-0000-0000-0000-000000000000}"/>
          </ac:spMkLst>
        </pc:spChg>
      </pc:sldChg>
      <pc:sldChg chg="modSp mod">
        <pc:chgData name="Navaneeta Harish" userId="89e3b3cb-27bd-484d-94f4-9fca6c971b96" providerId="ADAL" clId="{53229EC2-9F26-4ED9-9A71-93E4B91EFD26}" dt="2022-02-17T08:23:13.501" v="45" actId="20577"/>
        <pc:sldMkLst>
          <pc:docMk/>
          <pc:sldMk cId="2843015874" sldId="608"/>
        </pc:sldMkLst>
        <pc:spChg chg="mod">
          <ac:chgData name="Navaneeta Harish" userId="89e3b3cb-27bd-484d-94f4-9fca6c971b96" providerId="ADAL" clId="{53229EC2-9F26-4ED9-9A71-93E4B91EFD26}" dt="2022-02-17T08:23:13.501" v="45" actId="20577"/>
          <ac:spMkLst>
            <pc:docMk/>
            <pc:sldMk cId="2843015874" sldId="608"/>
            <ac:spMk id="3" creationId="{139142D6-5C3A-42A0-8A74-350829226946}"/>
          </ac:spMkLst>
        </pc:spChg>
      </pc:sldChg>
      <pc:sldChg chg="modSp mod">
        <pc:chgData name="Navaneeta Harish" userId="89e3b3cb-27bd-484d-94f4-9fca6c971b96" providerId="ADAL" clId="{53229EC2-9F26-4ED9-9A71-93E4B91EFD26}" dt="2022-02-17T08:10:02.389" v="21" actId="20577"/>
        <pc:sldMkLst>
          <pc:docMk/>
          <pc:sldMk cId="1448839783" sldId="613"/>
        </pc:sldMkLst>
        <pc:spChg chg="mod">
          <ac:chgData name="Navaneeta Harish" userId="89e3b3cb-27bd-484d-94f4-9fca6c971b96" providerId="ADAL" clId="{53229EC2-9F26-4ED9-9A71-93E4B91EFD26}" dt="2022-02-17T08:10:02.389" v="21" actId="20577"/>
          <ac:spMkLst>
            <pc:docMk/>
            <pc:sldMk cId="1448839783" sldId="613"/>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2/23/2022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dirty="0"/>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2/23/2022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3958167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34</a:t>
            </a:fld>
            <a:endParaRPr lang="en-US" dirty="0"/>
          </a:p>
        </p:txBody>
      </p:sp>
    </p:spTree>
    <p:extLst>
      <p:ext uri="{BB962C8B-B14F-4D97-AF65-F5344CB8AC3E}">
        <p14:creationId xmlns:p14="http://schemas.microsoft.com/office/powerpoint/2010/main" val="17308047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35</a:t>
            </a:fld>
            <a:endParaRPr lang="en-US" dirty="0"/>
          </a:p>
        </p:txBody>
      </p:sp>
    </p:spTree>
    <p:extLst>
      <p:ext uri="{BB962C8B-B14F-4D97-AF65-F5344CB8AC3E}">
        <p14:creationId xmlns:p14="http://schemas.microsoft.com/office/powerpoint/2010/main" val="13057020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36</a:t>
            </a:fld>
            <a:endParaRPr lang="en-US" dirty="0"/>
          </a:p>
        </p:txBody>
      </p:sp>
    </p:spTree>
    <p:extLst>
      <p:ext uri="{BB962C8B-B14F-4D97-AF65-F5344CB8AC3E}">
        <p14:creationId xmlns:p14="http://schemas.microsoft.com/office/powerpoint/2010/main" val="35971376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Use the Knowledge Check questions to periodically pose a question to students during class to gauge how well they can recall the material that was presented.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37</a:t>
            </a:fld>
            <a:endParaRPr lang="en-US" dirty="0"/>
          </a:p>
        </p:txBody>
      </p:sp>
    </p:spTree>
    <p:extLst>
      <p:ext uri="{BB962C8B-B14F-4D97-AF65-F5344CB8AC3E}">
        <p14:creationId xmlns:p14="http://schemas.microsoft.com/office/powerpoint/2010/main" val="26456651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38</a:t>
            </a:fld>
            <a:endParaRPr lang="en-US" dirty="0"/>
          </a:p>
        </p:txBody>
      </p:sp>
    </p:spTree>
    <p:extLst>
      <p:ext uri="{BB962C8B-B14F-4D97-AF65-F5344CB8AC3E}">
        <p14:creationId xmlns:p14="http://schemas.microsoft.com/office/powerpoint/2010/main" val="1004276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Use the Discussion activity to encourage group conversation about a related topic of interest. </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39</a:t>
            </a:fld>
            <a:endParaRPr lang="en-US" dirty="0"/>
          </a:p>
        </p:txBody>
      </p:sp>
    </p:spTree>
    <p:extLst>
      <p:ext uri="{BB962C8B-B14F-4D97-AF65-F5344CB8AC3E}">
        <p14:creationId xmlns:p14="http://schemas.microsoft.com/office/powerpoint/2010/main" val="24805617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40</a:t>
            </a:fld>
            <a:endParaRPr lang="en-US" dirty="0"/>
          </a:p>
        </p:txBody>
      </p:sp>
    </p:spTree>
    <p:extLst>
      <p:ext uri="{BB962C8B-B14F-4D97-AF65-F5344CB8AC3E}">
        <p14:creationId xmlns:p14="http://schemas.microsoft.com/office/powerpoint/2010/main" val="3732615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41</a:t>
            </a:fld>
            <a:endParaRPr lang="en-US" dirty="0"/>
          </a:p>
        </p:txBody>
      </p:sp>
    </p:spTree>
    <p:extLst>
      <p:ext uri="{BB962C8B-B14F-4D97-AF65-F5344CB8AC3E}">
        <p14:creationId xmlns:p14="http://schemas.microsoft.com/office/powerpoint/2010/main" val="11589015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42</a:t>
            </a:fld>
            <a:endParaRPr lang="en-US" dirty="0"/>
          </a:p>
        </p:txBody>
      </p:sp>
    </p:spTree>
    <p:extLst>
      <p:ext uri="{BB962C8B-B14F-4D97-AF65-F5344CB8AC3E}">
        <p14:creationId xmlns:p14="http://schemas.microsoft.com/office/powerpoint/2010/main" val="31766647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43</a:t>
            </a:fld>
            <a:endParaRPr lang="en-US" dirty="0"/>
          </a:p>
        </p:txBody>
      </p:sp>
    </p:spTree>
    <p:extLst>
      <p:ext uri="{BB962C8B-B14F-4D97-AF65-F5344CB8AC3E}">
        <p14:creationId xmlns:p14="http://schemas.microsoft.com/office/powerpoint/2010/main" val="676665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a:t>
            </a:fld>
            <a:endParaRPr lang="en-US" dirty="0"/>
          </a:p>
        </p:txBody>
      </p:sp>
    </p:spTree>
    <p:extLst>
      <p:ext uri="{BB962C8B-B14F-4D97-AF65-F5344CB8AC3E}">
        <p14:creationId xmlns:p14="http://schemas.microsoft.com/office/powerpoint/2010/main" val="17295413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44</a:t>
            </a:fld>
            <a:endParaRPr lang="en-US" dirty="0"/>
          </a:p>
        </p:txBody>
      </p:sp>
    </p:spTree>
    <p:extLst>
      <p:ext uri="{BB962C8B-B14F-4D97-AF65-F5344CB8AC3E}">
        <p14:creationId xmlns:p14="http://schemas.microsoft.com/office/powerpoint/2010/main" val="16853638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46</a:t>
            </a:fld>
            <a:endParaRPr lang="en-US" dirty="0"/>
          </a:p>
        </p:txBody>
      </p:sp>
    </p:spTree>
    <p:extLst>
      <p:ext uri="{BB962C8B-B14F-4D97-AF65-F5344CB8AC3E}">
        <p14:creationId xmlns:p14="http://schemas.microsoft.com/office/powerpoint/2010/main" val="19608668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51</a:t>
            </a:fld>
            <a:endParaRPr lang="en-US" dirty="0"/>
          </a:p>
        </p:txBody>
      </p:sp>
    </p:spTree>
    <p:extLst>
      <p:ext uri="{BB962C8B-B14F-4D97-AF65-F5344CB8AC3E}">
        <p14:creationId xmlns:p14="http://schemas.microsoft.com/office/powerpoint/2010/main" val="1886981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52</a:t>
            </a:fld>
            <a:endParaRPr lang="en-US" dirty="0"/>
          </a:p>
        </p:txBody>
      </p:sp>
    </p:spTree>
    <p:extLst>
      <p:ext uri="{BB962C8B-B14F-4D97-AF65-F5344CB8AC3E}">
        <p14:creationId xmlns:p14="http://schemas.microsoft.com/office/powerpoint/2010/main" val="3346741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dirty="0"/>
              <a:t>Instructions: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1. Use this activity to solicit student opinions about concepts in the module or to play a game. </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2. Go to kahoot.com, or the platform of your preference, and log in or sign up.</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3. Create the challenge.</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4. Teacher Tip: Turn off the timer to prioritize accuracy or turn on the nickname generator to avoid inappropriate nicknames.</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5. Invite players by sharing the link or PIN.</a:t>
            </a:r>
          </a:p>
          <a:p>
            <a:pPr marL="457200" marR="0" lvl="1" indent="0" algn="l" defTabSz="914400" rtl="0" eaLnBrk="0" fontAlgn="base" latinLnBrk="0" hangingPunct="0">
              <a:lnSpc>
                <a:spcPct val="100000"/>
              </a:lnSpc>
              <a:spcBef>
                <a:spcPct val="30000"/>
              </a:spcBef>
              <a:spcAft>
                <a:spcPct val="0"/>
              </a:spcAft>
              <a:buClrTx/>
              <a:buSzTx/>
              <a:buFontTx/>
              <a:buNone/>
              <a:tabLst/>
              <a:defRPr/>
            </a:pPr>
            <a:r>
              <a:rPr lang="en-US" dirty="0"/>
              <a:t>6. This can be done synchronously during class or asynchronously for review or homework. </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61</a:t>
            </a:fld>
            <a:endParaRPr lang="en-US" dirty="0"/>
          </a:p>
        </p:txBody>
      </p:sp>
    </p:spTree>
    <p:extLst>
      <p:ext uri="{BB962C8B-B14F-4D97-AF65-F5344CB8AC3E}">
        <p14:creationId xmlns:p14="http://schemas.microsoft.com/office/powerpoint/2010/main" val="18869811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62</a:t>
            </a:fld>
            <a:endParaRPr lang="en-US" dirty="0"/>
          </a:p>
        </p:txBody>
      </p:sp>
    </p:spTree>
    <p:extLst>
      <p:ext uri="{BB962C8B-B14F-4D97-AF65-F5344CB8AC3E}">
        <p14:creationId xmlns:p14="http://schemas.microsoft.com/office/powerpoint/2010/main" val="3346741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Instructions:</a:t>
            </a:r>
          </a:p>
          <a:p>
            <a:pPr marL="0" indent="0">
              <a:buFontTx/>
              <a:buNone/>
            </a:pPr>
            <a:r>
              <a:rPr lang="en-US" dirty="0"/>
              <a:t>Use the Self-Assessment question to encourage students to evaluate their progress or goals in the course, as well as determine how they might apply their learning or grow as an individual. </a:t>
            </a:r>
          </a:p>
          <a:p>
            <a:pPr marL="0" indent="0">
              <a:buFontTx/>
              <a:buNone/>
            </a:pP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67</a:t>
            </a:fld>
            <a:endParaRPr lang="en-US" dirty="0"/>
          </a:p>
        </p:txBody>
      </p:sp>
    </p:spTree>
    <p:extLst>
      <p:ext uri="{BB962C8B-B14F-4D97-AF65-F5344CB8AC3E}">
        <p14:creationId xmlns:p14="http://schemas.microsoft.com/office/powerpoint/2010/main" val="2074523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27</a:t>
            </a:fld>
            <a:endParaRPr lang="en-US" dirty="0"/>
          </a:p>
        </p:txBody>
      </p:sp>
    </p:spTree>
    <p:extLst>
      <p:ext uri="{BB962C8B-B14F-4D97-AF65-F5344CB8AC3E}">
        <p14:creationId xmlns:p14="http://schemas.microsoft.com/office/powerpoint/2010/main" val="1134935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28</a:t>
            </a:fld>
            <a:endParaRPr lang="en-US" dirty="0"/>
          </a:p>
        </p:txBody>
      </p:sp>
    </p:spTree>
    <p:extLst>
      <p:ext uri="{BB962C8B-B14F-4D97-AF65-F5344CB8AC3E}">
        <p14:creationId xmlns:p14="http://schemas.microsoft.com/office/powerpoint/2010/main" val="592785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29</a:t>
            </a:fld>
            <a:endParaRPr lang="en-US" dirty="0"/>
          </a:p>
        </p:txBody>
      </p:sp>
    </p:spTree>
    <p:extLst>
      <p:ext uri="{BB962C8B-B14F-4D97-AF65-F5344CB8AC3E}">
        <p14:creationId xmlns:p14="http://schemas.microsoft.com/office/powerpoint/2010/main" val="352564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30</a:t>
            </a:fld>
            <a:endParaRPr lang="en-US" dirty="0"/>
          </a:p>
        </p:txBody>
      </p:sp>
    </p:spTree>
    <p:extLst>
      <p:ext uri="{BB962C8B-B14F-4D97-AF65-F5344CB8AC3E}">
        <p14:creationId xmlns:p14="http://schemas.microsoft.com/office/powerpoint/2010/main" val="24133360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31</a:t>
            </a:fld>
            <a:endParaRPr lang="en-US" dirty="0"/>
          </a:p>
        </p:txBody>
      </p:sp>
    </p:spTree>
    <p:extLst>
      <p:ext uri="{BB962C8B-B14F-4D97-AF65-F5344CB8AC3E}">
        <p14:creationId xmlns:p14="http://schemas.microsoft.com/office/powerpoint/2010/main" val="2656290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32</a:t>
            </a:fld>
            <a:endParaRPr lang="en-US" dirty="0"/>
          </a:p>
        </p:txBody>
      </p:sp>
    </p:spTree>
    <p:extLst>
      <p:ext uri="{BB962C8B-B14F-4D97-AF65-F5344CB8AC3E}">
        <p14:creationId xmlns:p14="http://schemas.microsoft.com/office/powerpoint/2010/main" val="3268063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33</a:t>
            </a:fld>
            <a:endParaRPr lang="en-US" dirty="0"/>
          </a:p>
        </p:txBody>
      </p:sp>
    </p:spTree>
    <p:extLst>
      <p:ext uri="{BB962C8B-B14F-4D97-AF65-F5344CB8AC3E}">
        <p14:creationId xmlns:p14="http://schemas.microsoft.com/office/powerpoint/2010/main" val="32887318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
        <p:nvSpPr>
          <p:cNvPr id="4" name="Table Placeholder 3">
            <a:extLst>
              <a:ext uri="{FF2B5EF4-FFF2-40B4-BE49-F238E27FC236}">
                <a16:creationId xmlns:a16="http://schemas.microsoft.com/office/drawing/2014/main" id="{D1DF692E-72DC-47BE-9648-D62DDED49EB4}"/>
              </a:ext>
            </a:extLst>
          </p:cNvPr>
          <p:cNvSpPr>
            <a:spLocks noGrp="1"/>
          </p:cNvSpPr>
          <p:nvPr>
            <p:ph type="tbl" sz="quarter" idx="18"/>
          </p:nvPr>
        </p:nvSpPr>
        <p:spPr>
          <a:xfrm>
            <a:off x="1014413" y="3914775"/>
            <a:ext cx="10587037" cy="2228850"/>
          </a:xfrm>
        </p:spPr>
        <p:txBody>
          <a:bodyPr/>
          <a:lstStyle/>
          <a:p>
            <a:endParaRPr lang="en-IN" dirty="0"/>
          </a:p>
        </p:txBody>
      </p:sp>
    </p:spTree>
    <p:extLst>
      <p:ext uri="{BB962C8B-B14F-4D97-AF65-F5344CB8AC3E}">
        <p14:creationId xmlns:p14="http://schemas.microsoft.com/office/powerpoint/2010/main" val="1070350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3D3CEFA6-1052-4CB3-8134-501BB4231EC5}"/>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8" name="Text Placeholder 9">
            <a:extLst>
              <a:ext uri="{FF2B5EF4-FFF2-40B4-BE49-F238E27FC236}">
                <a16:creationId xmlns:a16="http://schemas.microsoft.com/office/drawing/2014/main" id="{4D2E82F8-8478-47DF-BB49-FCCDE3B17108}"/>
              </a:ext>
            </a:extLst>
          </p:cNvPr>
          <p:cNvSpPr>
            <a:spLocks noGrp="1"/>
          </p:cNvSpPr>
          <p:nvPr>
            <p:ph type="body" sz="quarter" idx="12"/>
          </p:nvPr>
        </p:nvSpPr>
        <p:spPr>
          <a:xfrm>
            <a:off x="7478972" y="3630961"/>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87119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6622" y="3893386"/>
            <a:ext cx="6473496" cy="1985434"/>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3D3CEFA6-1052-4CB3-8134-501BB4231EC5}"/>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8" name="Text Placeholder 9">
            <a:extLst>
              <a:ext uri="{FF2B5EF4-FFF2-40B4-BE49-F238E27FC236}">
                <a16:creationId xmlns:a16="http://schemas.microsoft.com/office/drawing/2014/main" id="{4D2E82F8-8478-47DF-BB49-FCCDE3B17108}"/>
              </a:ext>
            </a:extLst>
          </p:cNvPr>
          <p:cNvSpPr>
            <a:spLocks noGrp="1"/>
          </p:cNvSpPr>
          <p:nvPr>
            <p:ph type="body" sz="quarter" idx="12"/>
          </p:nvPr>
        </p:nvSpPr>
        <p:spPr>
          <a:xfrm>
            <a:off x="7478972" y="3630961"/>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
        <p:nvSpPr>
          <p:cNvPr id="9" name="Picture Placeholder 5">
            <a:extLst>
              <a:ext uri="{FF2B5EF4-FFF2-40B4-BE49-F238E27FC236}">
                <a16:creationId xmlns:a16="http://schemas.microsoft.com/office/drawing/2014/main" id="{EE70209A-D171-42AE-920B-79D73F857E7B}"/>
              </a:ext>
            </a:extLst>
          </p:cNvPr>
          <p:cNvSpPr>
            <a:spLocks noGrp="1"/>
          </p:cNvSpPr>
          <p:nvPr>
            <p:ph type="pic" sz="quarter" idx="13"/>
          </p:nvPr>
        </p:nvSpPr>
        <p:spPr>
          <a:xfrm>
            <a:off x="788702" y="1536499"/>
            <a:ext cx="6473496" cy="1985434"/>
          </a:xfrm>
        </p:spPr>
        <p:txBody>
          <a:bodyPr/>
          <a:lstStyle/>
          <a:p>
            <a:r>
              <a:rPr lang="en-US" dirty="0"/>
              <a:t>Click icon to add picture</a:t>
            </a:r>
          </a:p>
        </p:txBody>
      </p:sp>
      <p:sp>
        <p:nvSpPr>
          <p:cNvPr id="11" name="Text Placeholder 9">
            <a:extLst>
              <a:ext uri="{FF2B5EF4-FFF2-40B4-BE49-F238E27FC236}">
                <a16:creationId xmlns:a16="http://schemas.microsoft.com/office/drawing/2014/main" id="{FF632C9B-8AAD-4865-8203-B4A9ECD7547E}"/>
              </a:ext>
            </a:extLst>
          </p:cNvPr>
          <p:cNvSpPr>
            <a:spLocks noGrp="1"/>
          </p:cNvSpPr>
          <p:nvPr>
            <p:ph type="body" sz="quarter" idx="14" hasCustomPrompt="1"/>
          </p:nvPr>
        </p:nvSpPr>
        <p:spPr>
          <a:xfrm>
            <a:off x="7631372" y="1708449"/>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12" name="Text Placeholder 9">
            <a:extLst>
              <a:ext uri="{FF2B5EF4-FFF2-40B4-BE49-F238E27FC236}">
                <a16:creationId xmlns:a16="http://schemas.microsoft.com/office/drawing/2014/main" id="{E37DCD09-290D-416F-9B8B-6D2A4BF16399}"/>
              </a:ext>
            </a:extLst>
          </p:cNvPr>
          <p:cNvSpPr>
            <a:spLocks noGrp="1"/>
          </p:cNvSpPr>
          <p:nvPr>
            <p:ph type="body" sz="quarter" idx="15"/>
          </p:nvPr>
        </p:nvSpPr>
        <p:spPr>
          <a:xfrm>
            <a:off x="7631372" y="1268753"/>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277743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err="1"/>
              <a:t>Sed</a:t>
            </a:r>
            <a:r>
              <a:rPr lang="en-US"/>
              <a:t>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Antill Wilson, Hands-On Ethical Hacking and Network Defense, 4th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a:t>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ourier New" panose="02070309020205020404" pitchFamily="49" charset="0"/>
              <a:buChar char="o"/>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a:extLst>
              <a:ext uri="{FF2B5EF4-FFF2-40B4-BE49-F238E27FC236}">
                <a16:creationId xmlns:a16="http://schemas.microsoft.com/office/drawing/2014/main" id="{83735F31-4A9D-40F8-9F71-BD376A4D8D2F}"/>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990599" y="3553820"/>
            <a:ext cx="10515599" cy="1814513"/>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able Placeholder 4">
            <a:extLst>
              <a:ext uri="{FF2B5EF4-FFF2-40B4-BE49-F238E27FC236}">
                <a16:creationId xmlns:a16="http://schemas.microsoft.com/office/drawing/2014/main" id="{A14F7248-79C8-4906-81B9-90D9166C1489}"/>
              </a:ext>
            </a:extLst>
          </p:cNvPr>
          <p:cNvSpPr>
            <a:spLocks noGrp="1"/>
          </p:cNvSpPr>
          <p:nvPr>
            <p:ph type="tbl" sz="quarter" idx="11"/>
          </p:nvPr>
        </p:nvSpPr>
        <p:spPr>
          <a:xfrm>
            <a:off x="990599" y="1409700"/>
            <a:ext cx="10515599" cy="1814513"/>
          </a:xfrm>
        </p:spPr>
        <p:txBody>
          <a:bodyPr/>
          <a:lstStyle/>
          <a:p>
            <a:r>
              <a:rPr lang="en-US" dirty="0"/>
              <a:t>Click icon to add table</a:t>
            </a:r>
          </a:p>
        </p:txBody>
      </p:sp>
    </p:spTree>
    <p:extLst>
      <p:ext uri="{BB962C8B-B14F-4D97-AF65-F5344CB8AC3E}">
        <p14:creationId xmlns:p14="http://schemas.microsoft.com/office/powerpoint/2010/main" val="38325984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652337" y="4026568"/>
            <a:ext cx="8507663" cy="2143416"/>
          </a:xfrm>
        </p:spPr>
        <p:txBody>
          <a:bodyPr/>
          <a:lstStyle/>
          <a:p>
            <a:r>
              <a:rPr lang="en-US" dirty="0"/>
              <a:t>Click icon to add table</a:t>
            </a:r>
          </a:p>
        </p:txBody>
      </p:sp>
      <p:sp>
        <p:nvSpPr>
          <p:cNvPr id="7" name="Footer">
            <a:extLst>
              <a:ext uri="{FF2B5EF4-FFF2-40B4-BE49-F238E27FC236}">
                <a16:creationId xmlns:a16="http://schemas.microsoft.com/office/drawing/2014/main" id="{479FF5D3-8EDD-4E3F-9076-F1A6AB3D3112}"/>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Text Placeholder 11">
            <a:extLst>
              <a:ext uri="{FF2B5EF4-FFF2-40B4-BE49-F238E27FC236}">
                <a16:creationId xmlns:a16="http://schemas.microsoft.com/office/drawing/2014/main" id="{2D354C28-2602-4BD1-852F-6D26EF74A6E0}"/>
              </a:ext>
            </a:extLst>
          </p:cNvPr>
          <p:cNvSpPr>
            <a:spLocks noGrp="1"/>
          </p:cNvSpPr>
          <p:nvPr>
            <p:ph type="body" sz="quarter" idx="17" hasCustomPrompt="1"/>
          </p:nvPr>
        </p:nvSpPr>
        <p:spPr>
          <a:xfrm>
            <a:off x="743577" y="1638300"/>
            <a:ext cx="10610224" cy="2143416"/>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33022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Placeholder 4">
            <a:extLst>
              <a:ext uri="{FF2B5EF4-FFF2-40B4-BE49-F238E27FC236}">
                <a16:creationId xmlns:a16="http://schemas.microsoft.com/office/drawing/2014/main" id="{FDBF05B8-008A-435C-BEB9-BA347195A6D4}"/>
              </a:ext>
            </a:extLst>
          </p:cNvPr>
          <p:cNvSpPr>
            <a:spLocks noGrp="1"/>
          </p:cNvSpPr>
          <p:nvPr>
            <p:ph type="body" sz="quarter" idx="13" hasCustomPrompt="1"/>
          </p:nvPr>
        </p:nvSpPr>
        <p:spPr>
          <a:xfrm>
            <a:off x="2923890" y="6375089"/>
            <a:ext cx="8843249" cy="365125"/>
          </a:xfrm>
        </p:spPr>
        <p:txBody>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914400" rtl="0" eaLnBrk="1" fontAlgn="base" latinLnBrk="0" hangingPunct="1">
              <a:lnSpc>
                <a:spcPct val="90000"/>
              </a:lnSpc>
              <a:spcBef>
                <a:spcPts val="1000"/>
              </a:spcBef>
              <a:spcAft>
                <a:spcPct val="0"/>
              </a:spcAft>
              <a:buClrTx/>
              <a:buSzTx/>
              <a:buFont typeface="Arial" charset="0"/>
              <a:buNone/>
              <a:tabLst/>
              <a:defRPr/>
            </a:pPr>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64721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7" name="Footer">
            <a:extLst>
              <a:ext uri="{FF2B5EF4-FFF2-40B4-BE49-F238E27FC236}">
                <a16:creationId xmlns:a16="http://schemas.microsoft.com/office/drawing/2014/main" id="{1A08720E-89CF-471D-8467-1907150E3B60}"/>
              </a:ext>
            </a:extLst>
          </p:cNvP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Sed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a:t>
            </a:r>
          </a:p>
        </p:txBody>
      </p:sp>
      <p:sp>
        <p:nvSpPr>
          <p:cNvPr id="12"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vel </a:t>
            </a:r>
            <a:r>
              <a:rPr lang="en-US" err="1"/>
              <a:t>fringilla</a:t>
            </a:r>
            <a:r>
              <a:rPr lang="en-US"/>
              <a:t> </a:t>
            </a:r>
            <a:r>
              <a:rPr lang="en-US" err="1"/>
              <a:t>est</a:t>
            </a:r>
            <a:r>
              <a:rPr lang="en-US"/>
              <a:t> </a:t>
            </a:r>
            <a:r>
              <a:rPr lang="en-US" err="1"/>
              <a:t>ullamcorper</a:t>
            </a:r>
            <a:r>
              <a:rPr lang="en-US"/>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p>
          <a:p>
            <a:pPr lvl="0"/>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 Massa </a:t>
            </a:r>
            <a:r>
              <a:rPr lang="en-US" err="1"/>
              <a:t>tempor</a:t>
            </a:r>
            <a:r>
              <a:rPr lang="en-US"/>
              <a:t> </a:t>
            </a:r>
            <a:r>
              <a:rPr lang="en-US" err="1"/>
              <a:t>nec</a:t>
            </a:r>
            <a:r>
              <a:rPr lang="en-US"/>
              <a:t> </a:t>
            </a:r>
            <a:r>
              <a:rPr lang="en-US" err="1"/>
              <a:t>feugiat</a:t>
            </a:r>
            <a:r>
              <a:rPr lang="en-US"/>
              <a:t> </a:t>
            </a:r>
            <a:r>
              <a:rPr lang="en-US" err="1"/>
              <a:t>nisl</a:t>
            </a:r>
            <a:r>
              <a:rPr lang="en-US"/>
              <a:t> </a:t>
            </a:r>
            <a:r>
              <a:rPr lang="en-US" err="1"/>
              <a:t>pretium</a:t>
            </a:r>
            <a:r>
              <a:rPr lang="en-US"/>
              <a:t> </a:t>
            </a:r>
            <a:r>
              <a:rPr lang="en-US" err="1"/>
              <a:t>fusce</a:t>
            </a:r>
            <a:r>
              <a:rPr lang="en-US"/>
              <a:t> id </a:t>
            </a:r>
            <a:r>
              <a:rPr lang="en-US" err="1"/>
              <a:t>velit</a:t>
            </a:r>
            <a:r>
              <a:rPr lang="en-US"/>
              <a:t>. </a:t>
            </a:r>
          </a:p>
          <a:p>
            <a:pPr lvl="0"/>
            <a:r>
              <a:rPr lang="en-US" err="1"/>
              <a:t>Amet</a:t>
            </a:r>
            <a:r>
              <a:rPr lang="en-US"/>
              <a:t> </a:t>
            </a:r>
            <a:r>
              <a:rPr lang="en-US" err="1"/>
              <a:t>est</a:t>
            </a:r>
            <a:r>
              <a:rPr lang="en-US"/>
              <a:t> </a:t>
            </a:r>
            <a:r>
              <a:rPr lang="en-US" err="1"/>
              <a:t>placerat</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In </a:t>
            </a:r>
            <a:r>
              <a:rPr lang="en-US" err="1"/>
              <a:t>egestas</a:t>
            </a:r>
            <a:r>
              <a:rPr lang="en-US"/>
              <a:t> </a:t>
            </a:r>
            <a:r>
              <a:rPr lang="en-US" err="1"/>
              <a:t>erat</a:t>
            </a:r>
            <a:r>
              <a:rPr lang="en-US"/>
              <a:t> </a:t>
            </a:r>
            <a:r>
              <a:rPr lang="en-US" err="1"/>
              <a:t>imperdiet</a:t>
            </a:r>
            <a:r>
              <a:rPr lang="en-US"/>
              <a:t> </a:t>
            </a:r>
            <a:r>
              <a:rPr lang="en-US" err="1"/>
              <a:t>sed</a:t>
            </a:r>
            <a:r>
              <a:rPr lang="en-US"/>
              <a:t> </a:t>
            </a:r>
            <a:r>
              <a:rPr lang="en-US" err="1"/>
              <a:t>euismod</a:t>
            </a:r>
            <a:r>
              <a:rPr lang="en-US"/>
              <a:t> nisi porta lorem. </a:t>
            </a:r>
            <a:r>
              <a:rPr lang="en-US" err="1"/>
              <a:t>Fermentum</a:t>
            </a:r>
            <a:r>
              <a:rPr lang="en-US"/>
              <a:t> et </a:t>
            </a:r>
            <a:r>
              <a:rPr lang="en-US" err="1"/>
              <a:t>sollicitudin</a:t>
            </a:r>
            <a:r>
              <a:rPr lang="en-US"/>
              <a:t> ac </a:t>
            </a:r>
            <a:r>
              <a:rPr lang="en-US" err="1"/>
              <a:t>orci</a:t>
            </a:r>
            <a:r>
              <a:rPr lang="en-US"/>
              <a:t> </a:t>
            </a:r>
            <a:r>
              <a:rPr lang="en-US" err="1"/>
              <a:t>phasellus</a:t>
            </a:r>
            <a:r>
              <a:rPr lang="en-US"/>
              <a:t> </a:t>
            </a:r>
            <a:r>
              <a:rPr lang="en-US" err="1"/>
              <a:t>egestas</a:t>
            </a:r>
            <a:r>
              <a:rPr lang="en-US"/>
              <a:t> </a:t>
            </a:r>
            <a:r>
              <a:rPr lang="en-US" err="1"/>
              <a:t>tellus</a:t>
            </a:r>
            <a:r>
              <a:rPr lang="en-US"/>
              <a:t> </a:t>
            </a:r>
            <a:r>
              <a:rPr lang="en-US" err="1"/>
              <a:t>rutrum</a:t>
            </a:r>
            <a:r>
              <a:rPr lang="en-US"/>
              <a:t> </a:t>
            </a:r>
            <a:r>
              <a:rPr lang="en-US" err="1"/>
              <a:t>tellus</a:t>
            </a:r>
            <a:r>
              <a:rPr lang="en-US"/>
              <a:t>. </a:t>
            </a:r>
            <a:r>
              <a:rPr lang="en-US" err="1"/>
              <a:t>Nec</a:t>
            </a:r>
            <a:r>
              <a:rPr lang="en-US"/>
              <a:t> dui </a:t>
            </a:r>
            <a:r>
              <a:rPr lang="en-US" err="1"/>
              <a:t>nunc</a:t>
            </a:r>
            <a:r>
              <a:rPr lang="en-US"/>
              <a:t> </a:t>
            </a:r>
            <a:r>
              <a:rPr lang="en-US" err="1"/>
              <a:t>mattis</a:t>
            </a:r>
            <a:r>
              <a:rPr lang="en-US"/>
              <a:t> </a:t>
            </a:r>
            <a:r>
              <a:rPr lang="en-US" err="1"/>
              <a:t>enim</a:t>
            </a:r>
            <a:r>
              <a:rPr lang="en-US"/>
              <a:t>. </a:t>
            </a:r>
            <a:r>
              <a:rPr lang="en-US" err="1"/>
              <a:t>Nisl</a:t>
            </a:r>
            <a:r>
              <a:rPr lang="en-US"/>
              <a:t> </a:t>
            </a:r>
            <a:r>
              <a:rPr lang="en-US" err="1"/>
              <a:t>condimentum</a:t>
            </a:r>
            <a:r>
              <a:rPr lang="en-US"/>
              <a:t> id </a:t>
            </a:r>
            <a:r>
              <a:rPr lang="en-US" err="1"/>
              <a:t>venenatis</a:t>
            </a:r>
            <a:r>
              <a:rPr lang="en-US"/>
              <a:t> a </a:t>
            </a:r>
            <a:r>
              <a:rPr lang="en-US" err="1"/>
              <a:t>condimentum</a:t>
            </a:r>
            <a:r>
              <a:rPr lang="en-US"/>
              <a:t>. Non </a:t>
            </a:r>
            <a:r>
              <a:rPr lang="en-US" err="1"/>
              <a:t>enim</a:t>
            </a:r>
            <a:r>
              <a:rPr lang="en-US"/>
              <a:t> </a:t>
            </a:r>
            <a:r>
              <a:rPr lang="en-US" err="1"/>
              <a:t>praesent</a:t>
            </a:r>
            <a:r>
              <a:rPr lang="en-US"/>
              <a:t> </a:t>
            </a:r>
            <a:r>
              <a:rPr lang="en-US" err="1"/>
              <a:t>elementum</a:t>
            </a:r>
            <a:r>
              <a:rPr lang="en-US"/>
              <a:t> </a:t>
            </a:r>
            <a:r>
              <a:rPr lang="en-US" err="1"/>
              <a:t>facilisis</a:t>
            </a:r>
            <a:r>
              <a:rPr lang="en-US"/>
              <a:t> </a:t>
            </a:r>
            <a:r>
              <a:rPr lang="en-US" err="1"/>
              <a:t>leo</a:t>
            </a:r>
            <a:r>
              <a:rPr lang="en-US"/>
              <a:t> </a:t>
            </a:r>
            <a:r>
              <a:rPr lang="en-US" err="1"/>
              <a:t>vel</a:t>
            </a:r>
            <a:r>
              <a:rPr lang="en-US"/>
              <a:t> </a:t>
            </a:r>
            <a:r>
              <a:rPr lang="en-US" err="1"/>
              <a:t>fringilla</a:t>
            </a:r>
            <a:r>
              <a:rPr lang="en-US"/>
              <a:t> </a:t>
            </a:r>
            <a:r>
              <a:rPr lang="en-US" err="1"/>
              <a:t>est</a:t>
            </a:r>
            <a:r>
              <a:rPr lang="en-US"/>
              <a:t> </a:t>
            </a:r>
            <a:r>
              <a:rPr lang="en-US" err="1"/>
              <a:t>ullamcorper</a:t>
            </a:r>
            <a:r>
              <a:rPr lang="en-US"/>
              <a: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Viverra</a:t>
            </a:r>
            <a:r>
              <a:rPr lang="en-US"/>
              <a:t> vitae </a:t>
            </a:r>
            <a:r>
              <a:rPr lang="en-US" err="1"/>
              <a:t>congue</a:t>
            </a:r>
            <a:r>
              <a:rPr lang="en-US"/>
              <a:t> </a:t>
            </a:r>
            <a:r>
              <a:rPr lang="en-US" err="1"/>
              <a:t>eu</a:t>
            </a:r>
            <a:r>
              <a:rPr lang="en-US"/>
              <a:t> </a:t>
            </a:r>
            <a:r>
              <a:rPr lang="en-US" err="1"/>
              <a:t>consequat</a:t>
            </a:r>
            <a:r>
              <a:rPr lang="en-US"/>
              <a:t> ac </a:t>
            </a:r>
            <a:r>
              <a:rPr lang="en-US" err="1"/>
              <a:t>felis</a:t>
            </a:r>
            <a:r>
              <a:rPr lang="en-US"/>
              <a:t> </a:t>
            </a:r>
            <a:r>
              <a:rPr lang="en-US" err="1"/>
              <a:t>donec</a:t>
            </a:r>
            <a:r>
              <a:rPr lang="en-US"/>
              <a:t> et. </a:t>
            </a:r>
            <a:r>
              <a:rPr lang="en-US" err="1"/>
              <a:t>Magnis</a:t>
            </a:r>
            <a:r>
              <a:rPr lang="en-US"/>
              <a:t> dis parturient </a:t>
            </a:r>
            <a:r>
              <a:rPr lang="en-US" err="1"/>
              <a:t>montes</a:t>
            </a:r>
            <a:r>
              <a:rPr lang="en-US"/>
              <a:t> </a:t>
            </a:r>
            <a:r>
              <a:rPr lang="en-US" err="1"/>
              <a:t>nascetur</a:t>
            </a:r>
            <a:r>
              <a:rPr lang="en-US"/>
              <a:t>.</a:t>
            </a:r>
          </a:p>
        </p:txBody>
      </p:sp>
      <p:sp>
        <p:nvSpPr>
          <p:cNvPr id="10"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Footer"/>
          <p:cNvSpPr txBox="1"/>
          <p:nvPr userDrawn="1"/>
        </p:nvSpPr>
        <p:spPr>
          <a:xfrm>
            <a:off x="2743202" y="6318516"/>
            <a:ext cx="9108380"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Simpson, </a:t>
            </a:r>
            <a:r>
              <a:rPr kumimoji="0" lang="en-US" sz="1400" b="0" i="0" u="none" strike="noStrike" kern="1200" cap="none" spc="0" normalizeH="0" baseline="0" noProof="0" dirty="0" err="1">
                <a:ln>
                  <a:noFill/>
                </a:ln>
                <a:solidFill>
                  <a:srgbClr val="004A78"/>
                </a:solidFill>
                <a:effectLst/>
                <a:uLnTx/>
                <a:uFillTx/>
                <a:latin typeface="arial" charset="0"/>
                <a:ea typeface="+mn-ea"/>
                <a:cs typeface="+mn-cs"/>
              </a:rPr>
              <a:t>Antill</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Wilson, Hands-On Ethical Hacking and Network Defense, 4</a:t>
            </a:r>
            <a:r>
              <a:rPr kumimoji="0" lang="en-US" sz="1400" b="0" i="0" u="none" strike="noStrike" kern="1200" cap="none" spc="0" normalizeH="0" baseline="30000" noProof="0" dirty="0">
                <a:ln>
                  <a:noFill/>
                </a:ln>
                <a:solidFill>
                  <a:srgbClr val="004A78"/>
                </a:solidFill>
                <a:effectLst/>
                <a:uLnTx/>
                <a:uFillTx/>
                <a:latin typeface="arial" charset="0"/>
                <a:ea typeface="+mn-ea"/>
                <a:cs typeface="+mn-cs"/>
              </a:rPr>
              <a:t>th</a:t>
            </a:r>
            <a:r>
              <a:rPr kumimoji="0" lang="en-US" sz="1400" b="0" i="0" u="none" strike="noStrike" kern="1200" cap="none" spc="0" normalizeH="0" baseline="0" noProof="0" dirty="0">
                <a:ln>
                  <a:noFill/>
                </a:ln>
                <a:solidFill>
                  <a:srgbClr val="004A78"/>
                </a:solidFill>
                <a:effectLst/>
                <a:uLnTx/>
                <a:uFillTx/>
                <a:latin typeface="arial" charset="0"/>
                <a:ea typeface="+mn-ea"/>
                <a:cs typeface="+mn-cs"/>
              </a:rPr>
              <a:t> Edition. © 2023 Cengage. All Rights Reserved. May not be scanned, copied or duplicated, or posted to a publicly accessible website, in whole or in part.</a:t>
            </a:r>
          </a:p>
        </p:txBody>
      </p:sp>
      <p:sp>
        <p:nvSpPr>
          <p:cNvPr id="6" name="Picture Placeholder 5">
            <a:extLst>
              <a:ext uri="{FF2B5EF4-FFF2-40B4-BE49-F238E27FC236}">
                <a16:creationId xmlns:a16="http://schemas.microsoft.com/office/drawing/2014/main" id="{20C78AC8-E1A0-4975-919B-DC886A739CA8}"/>
              </a:ext>
            </a:extLst>
          </p:cNvPr>
          <p:cNvSpPr>
            <a:spLocks noGrp="1"/>
          </p:cNvSpPr>
          <p:nvPr>
            <p:ph type="pic" sz="quarter" idx="10"/>
          </p:nvPr>
        </p:nvSpPr>
        <p:spPr>
          <a:xfrm>
            <a:off x="743577" y="4029075"/>
            <a:ext cx="7982257" cy="1835457"/>
          </a:xfrm>
        </p:spPr>
        <p:txBody>
          <a:bodyPr/>
          <a:lstStyle/>
          <a:p>
            <a:r>
              <a:rPr lang="en-US" dirty="0"/>
              <a:t>Click icon to add picture</a:t>
            </a:r>
          </a:p>
        </p:txBody>
      </p:sp>
      <p:sp>
        <p:nvSpPr>
          <p:cNvPr id="7" name="Text Placeholder 11">
            <a:extLst>
              <a:ext uri="{FF2B5EF4-FFF2-40B4-BE49-F238E27FC236}">
                <a16:creationId xmlns:a16="http://schemas.microsoft.com/office/drawing/2014/main" id="{623BC119-C238-4C36-BBED-7F10BDC9AEA8}"/>
              </a:ext>
            </a:extLst>
          </p:cNvPr>
          <p:cNvSpPr>
            <a:spLocks noGrp="1"/>
          </p:cNvSpPr>
          <p:nvPr>
            <p:ph type="body" sz="quarter" idx="17" hasCustomPrompt="1"/>
          </p:nvPr>
        </p:nvSpPr>
        <p:spPr>
          <a:xfrm>
            <a:off x="743576" y="1638300"/>
            <a:ext cx="10857874" cy="1936791"/>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8B98B54F-6FA9-4905-8BDA-434E60C09DC4}"/>
              </a:ext>
            </a:extLst>
          </p:cNvPr>
          <p:cNvSpPr>
            <a:spLocks noGrp="1"/>
          </p:cNvSpPr>
          <p:nvPr>
            <p:ph type="body" sz="quarter" idx="12"/>
          </p:nvPr>
        </p:nvSpPr>
        <p:spPr>
          <a:xfrm>
            <a:off x="7893898" y="5562460"/>
            <a:ext cx="3707552" cy="262425"/>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0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endParaRPr>
          </a:p>
        </p:txBody>
      </p:sp>
    </p:spTree>
    <p:extLst>
      <p:ext uri="{BB962C8B-B14F-4D97-AF65-F5344CB8AC3E}">
        <p14:creationId xmlns:p14="http://schemas.microsoft.com/office/powerpoint/2010/main" val="3444911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text styles</a:t>
            </a:r>
          </a:p>
        </p:txBody>
      </p:sp>
      <p:pic>
        <p:nvPicPr>
          <p:cNvPr id="7" name="Picture 6"/>
          <p:cNvPicPr>
            <a:picLocks noChangeAspect="1"/>
          </p:cNvPicPr>
          <p:nvPr userDrawn="1"/>
        </p:nvPicPr>
        <p:blipFill>
          <a:blip r:embed="rId21">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762225" y="6356350"/>
            <a:ext cx="9257732" cy="354013"/>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Simpson Antill Wilson, Hands-On Ethical Hacking and Network Defense, 4th Edition. © 2023 Cengage. All Rights Reserved. May not be scanned, copied or duplicated, or posted to a publicly accessible website, in whole or in part.</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18" r:id="rId5"/>
    <p:sldLayoutId id="2147483715" r:id="rId6"/>
    <p:sldLayoutId id="2147483716" r:id="rId7"/>
    <p:sldLayoutId id="2147483719" r:id="rId8"/>
    <p:sldLayoutId id="2147483727" r:id="rId9"/>
    <p:sldLayoutId id="2147483728" r:id="rId10"/>
    <p:sldLayoutId id="2147483720" r:id="rId11"/>
    <p:sldLayoutId id="2147483730" r:id="rId12"/>
    <p:sldLayoutId id="2147483723" r:id="rId13"/>
    <p:sldLayoutId id="2147483724" r:id="rId14"/>
    <p:sldLayoutId id="2147483713" r:id="rId15"/>
    <p:sldLayoutId id="2147483717" r:id="rId16"/>
    <p:sldLayoutId id="2147483729" r:id="rId17"/>
    <p:sldLayoutId id="2147483726" r:id="rId18"/>
    <p:sldLayoutId id="2147483725" r:id="rId19"/>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32437B-505B-437D-B700-DB98649D4ABD}"/>
              </a:ext>
            </a:extLst>
          </p:cNvPr>
          <p:cNvSpPr>
            <a:spLocks noGrp="1"/>
          </p:cNvSpPr>
          <p:nvPr>
            <p:ph type="title"/>
          </p:nvPr>
        </p:nvSpPr>
        <p:spPr>
          <a:xfrm>
            <a:off x="3730100" y="1901952"/>
            <a:ext cx="8037040" cy="1527048"/>
          </a:xfrm>
        </p:spPr>
        <p:txBody>
          <a:bodyPr anchor="ctr"/>
          <a:lstStyle/>
          <a:p>
            <a:pPr algn="ctr"/>
            <a:r>
              <a:rPr lang="en-US" sz="4000" b="0" dirty="0"/>
              <a:t>Hands-On Ethical Hacking and Network Defense,</a:t>
            </a:r>
            <a:br>
              <a:rPr lang="en-US" sz="4000" b="0" dirty="0"/>
            </a:br>
            <a:r>
              <a:rPr lang="en-US" sz="4000" b="0" dirty="0"/>
              <a:t>Edition 4</a:t>
            </a:r>
          </a:p>
        </p:txBody>
      </p:sp>
      <p:sp>
        <p:nvSpPr>
          <p:cNvPr id="2" name="Text Placeholder 1">
            <a:extLst>
              <a:ext uri="{FF2B5EF4-FFF2-40B4-BE49-F238E27FC236}">
                <a16:creationId xmlns:a16="http://schemas.microsoft.com/office/drawing/2014/main" id="{91DF6995-6A0D-4B55-9749-F555B7DB11AB}"/>
              </a:ext>
            </a:extLst>
          </p:cNvPr>
          <p:cNvSpPr>
            <a:spLocks noGrp="1"/>
          </p:cNvSpPr>
          <p:nvPr>
            <p:ph type="body" sz="quarter" idx="11"/>
          </p:nvPr>
        </p:nvSpPr>
        <p:spPr>
          <a:xfrm>
            <a:off x="4817175" y="3828650"/>
            <a:ext cx="6372223" cy="1116757"/>
          </a:xfrm>
        </p:spPr>
        <p:txBody>
          <a:bodyPr anchor="ctr"/>
          <a:lstStyle/>
          <a:p>
            <a:pPr algn="ctr"/>
            <a:r>
              <a:rPr lang="en-US" b="1" dirty="0"/>
              <a:t>Module 12: </a:t>
            </a:r>
            <a:r>
              <a:rPr lang="en-US" dirty="0"/>
              <a:t>Cryptography</a:t>
            </a:r>
          </a:p>
        </p:txBody>
      </p:sp>
      <p:pic>
        <p:nvPicPr>
          <p:cNvPr id="8" name="Picture Placeholder 7">
            <a:extLst>
              <a:ext uri="{FF2B5EF4-FFF2-40B4-BE49-F238E27FC236}">
                <a16:creationId xmlns:a16="http://schemas.microsoft.com/office/drawing/2014/main" id="{DF96E0F1-97C5-46DD-82D5-4EF78FEDA1FB}"/>
              </a:ext>
              <a:ext uri="{C183D7F6-B498-43B3-948B-1728B52AA6E4}">
                <adec:decorative xmlns:adec="http://schemas.microsoft.com/office/drawing/2017/decorative" val="1"/>
              </a:ext>
            </a:extLst>
          </p:cNvPr>
          <p:cNvPicPr>
            <a:picLocks noGrp="1" noChangeAspect="1"/>
          </p:cNvPicPr>
          <p:nvPr>
            <p:ph type="pic" sz="quarter" idx="12"/>
          </p:nvPr>
        </p:nvPicPr>
        <p:blipFill>
          <a:blip r:embed="rId3"/>
          <a:srcRect l="923" r="923"/>
          <a:stretch>
            <a:fillRect/>
          </a:stretch>
        </p:blipFill>
        <p:spPr>
          <a:xfrm>
            <a:off x="246063" y="314325"/>
            <a:ext cx="3343275" cy="4318000"/>
          </a:xfrm>
        </p:spPr>
      </p:pic>
      <p:sp>
        <p:nvSpPr>
          <p:cNvPr id="7" name="Footer">
            <a:extLst>
              <a:ext uri="{FF2B5EF4-FFF2-40B4-BE49-F238E27FC236}">
                <a16:creationId xmlns:a16="http://schemas.microsoft.com/office/drawing/2014/main" id="{B1026838-50FD-462D-BFD6-82AA8692D3A8}"/>
              </a:ext>
            </a:extLst>
          </p:cNvPr>
          <p:cNvSpPr>
            <a:spLocks noGrp="1"/>
          </p:cNvSpPr>
          <p:nvPr>
            <p:ph type="body" sz="quarter" idx="13"/>
          </p:nvPr>
        </p:nvSpPr>
        <p:spPr>
          <a:xfrm>
            <a:off x="2708694" y="6347068"/>
            <a:ext cx="9058446" cy="441920"/>
          </a:xfrm>
        </p:spPr>
        <p:txBody>
          <a:bodyPr/>
          <a:lstStyle/>
          <a:p>
            <a:r>
              <a:rPr kumimoji="0" lang="en-US" sz="1400" b="0" i="0" u="none" strike="noStrike" kern="1200" cap="none" spc="0" normalizeH="0" baseline="0" noProof="0" dirty="0">
                <a:ln>
                  <a:noFill/>
                </a:ln>
                <a:solidFill>
                  <a:schemeClr val="bg1"/>
                </a:solidFill>
                <a:effectLst/>
                <a:uLnTx/>
                <a:uFillTx/>
                <a:latin typeface="arial" charset="0"/>
                <a:ea typeface="+mn-ea"/>
                <a:cs typeface="+mn-cs"/>
              </a:rPr>
              <a:t>Simpson, Antill</a:t>
            </a:r>
            <a:r>
              <a:rPr lang="en-US" sz="1400" dirty="0">
                <a:solidFill>
                  <a:schemeClr val="bg1"/>
                </a:solidFill>
                <a:latin typeface="arial" charset="0"/>
              </a:rPr>
              <a:t>, </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Wilson, Hands-On Ethical Hacking and Network Defense, 4</a:t>
            </a:r>
            <a:r>
              <a:rPr kumimoji="0" lang="en-US" sz="1400" b="0" i="0" u="none" strike="noStrike" kern="1200" cap="none" spc="0" normalizeH="0" baseline="30000" noProof="0" dirty="0">
                <a:ln>
                  <a:noFill/>
                </a:ln>
                <a:solidFill>
                  <a:schemeClr val="bg1"/>
                </a:solidFill>
                <a:effectLst/>
                <a:uLnTx/>
                <a:uFillTx/>
                <a:latin typeface="arial" charset="0"/>
                <a:ea typeface="+mn-ea"/>
                <a:cs typeface="+mn-cs"/>
              </a:rPr>
              <a:t>th</a:t>
            </a:r>
            <a:r>
              <a:rPr kumimoji="0" lang="en-US" sz="1400" b="0" i="0" u="none" strike="noStrike" kern="1200" cap="none" spc="0" normalizeH="0" baseline="0" noProof="0" dirty="0">
                <a:ln>
                  <a:noFill/>
                </a:ln>
                <a:solidFill>
                  <a:schemeClr val="bg1"/>
                </a:solidFill>
                <a:effectLst/>
                <a:uLnTx/>
                <a:uFillTx/>
                <a:latin typeface="arial" charset="0"/>
                <a:ea typeface="+mn-ea"/>
                <a:cs typeface="+mn-cs"/>
              </a:rPr>
              <a:t>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2499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Symmetric, Asymmetric, and Hashing Algorithms</a:t>
            </a:r>
            <a:endParaRPr lang="en-IN" dirty="0"/>
          </a:p>
        </p:txBody>
      </p:sp>
      <p:graphicFrame>
        <p:nvGraphicFramePr>
          <p:cNvPr id="7" name="Table 7">
            <a:extLst>
              <a:ext uri="{FF2B5EF4-FFF2-40B4-BE49-F238E27FC236}">
                <a16:creationId xmlns:a16="http://schemas.microsoft.com/office/drawing/2014/main" id="{2A43DDAD-E162-43D0-B2D2-E9162473A5B1}"/>
              </a:ext>
            </a:extLst>
          </p:cNvPr>
          <p:cNvGraphicFramePr>
            <a:graphicFrameLocks noGrp="1"/>
          </p:cNvGraphicFramePr>
          <p:nvPr>
            <p:ph type="tbl" sz="quarter" idx="10"/>
            <p:extLst>
              <p:ext uri="{D42A27DB-BD31-4B8C-83A1-F6EECF244321}">
                <p14:modId xmlns:p14="http://schemas.microsoft.com/office/powerpoint/2010/main" val="2722977226"/>
              </p:ext>
            </p:extLst>
          </p:nvPr>
        </p:nvGraphicFramePr>
        <p:xfrm>
          <a:off x="1912398" y="1231009"/>
          <a:ext cx="8367203" cy="4395982"/>
        </p:xfrm>
        <a:graphic>
          <a:graphicData uri="http://schemas.openxmlformats.org/drawingml/2006/table">
            <a:tbl>
              <a:tblPr firstRow="1" bandRow="1">
                <a:tableStyleId>{5C22544A-7EE6-4342-B048-85BDC9FD1C3A}</a:tableStyleId>
              </a:tblPr>
              <a:tblGrid>
                <a:gridCol w="1880558">
                  <a:extLst>
                    <a:ext uri="{9D8B030D-6E8A-4147-A177-3AD203B41FA5}">
                      <a16:colId xmlns:a16="http://schemas.microsoft.com/office/drawing/2014/main" val="46626278"/>
                    </a:ext>
                  </a:extLst>
                </a:gridCol>
                <a:gridCol w="6486645">
                  <a:extLst>
                    <a:ext uri="{9D8B030D-6E8A-4147-A177-3AD203B41FA5}">
                      <a16:colId xmlns:a16="http://schemas.microsoft.com/office/drawing/2014/main" val="1218801454"/>
                    </a:ext>
                  </a:extLst>
                </a:gridCol>
              </a:tblGrid>
              <a:tr h="405433">
                <a:tc>
                  <a:txBody>
                    <a:bodyPr/>
                    <a:lstStyle/>
                    <a:p>
                      <a:r>
                        <a:rPr lang="en-IN" dirty="0"/>
                        <a:t>Type of algorithm</a:t>
                      </a:r>
                    </a:p>
                  </a:txBody>
                  <a:tcPr/>
                </a:tc>
                <a:tc>
                  <a:txBody>
                    <a:bodyPr/>
                    <a:lstStyle/>
                    <a:p>
                      <a:r>
                        <a:rPr lang="en-IN" dirty="0"/>
                        <a:t>Description</a:t>
                      </a:r>
                    </a:p>
                  </a:txBody>
                  <a:tcPr/>
                </a:tc>
                <a:extLst>
                  <a:ext uri="{0D108BD9-81ED-4DB2-BD59-A6C34878D82A}">
                    <a16:rowId xmlns:a16="http://schemas.microsoft.com/office/drawing/2014/main" val="2977616161"/>
                  </a:ext>
                </a:extLst>
              </a:tr>
              <a:tr h="1720931">
                <a:tc>
                  <a:txBody>
                    <a:bodyPr/>
                    <a:lstStyle/>
                    <a:p>
                      <a:r>
                        <a:rPr lang="en-IN" dirty="0"/>
                        <a:t>Symmetric</a:t>
                      </a:r>
                    </a:p>
                  </a:txBody>
                  <a:tcPr/>
                </a:tc>
                <a:tc>
                  <a:txBody>
                    <a:bodyPr/>
                    <a:lstStyle/>
                    <a:p>
                      <a:r>
                        <a:rPr lang="en-US" sz="1800" b="0" i="0" u="none" strike="noStrike" kern="1200" baseline="0" dirty="0">
                          <a:solidFill>
                            <a:schemeClr val="dk1"/>
                          </a:solidFill>
                          <a:latin typeface="+mn-lt"/>
                          <a:ea typeface="+mn-ea"/>
                          <a:cs typeface="+mn-cs"/>
                        </a:rPr>
                        <a:t>Uses a single key to encrypt and decrypt data. Both the sender and receiver must agree on the key before data is transmitted. Symmetric algorithms support confidentiality but not authentication and nonrepudiation (covered later in “Asymmetric Algorithms”). However, they’re at least 1000 times</a:t>
                      </a:r>
                    </a:p>
                    <a:p>
                      <a:r>
                        <a:rPr lang="en-IN" sz="1800" b="0" i="0" u="none" strike="noStrike" kern="1200" baseline="0" dirty="0">
                          <a:solidFill>
                            <a:schemeClr val="dk1"/>
                          </a:solidFill>
                          <a:latin typeface="+mn-lt"/>
                          <a:ea typeface="+mn-ea"/>
                          <a:cs typeface="+mn-cs"/>
                        </a:rPr>
                        <a:t>faster than asymmetric algorithms.</a:t>
                      </a:r>
                      <a:endParaRPr lang="en-IN" dirty="0"/>
                    </a:p>
                  </a:txBody>
                  <a:tcPr/>
                </a:tc>
                <a:extLst>
                  <a:ext uri="{0D108BD9-81ED-4DB2-BD59-A6C34878D82A}">
                    <a16:rowId xmlns:a16="http://schemas.microsoft.com/office/drawing/2014/main" val="378479042"/>
                  </a:ext>
                </a:extLst>
              </a:tr>
              <a:tr h="1253492">
                <a:tc>
                  <a:txBody>
                    <a:bodyPr/>
                    <a:lstStyle/>
                    <a:p>
                      <a:r>
                        <a:rPr lang="en-IN" sz="1800" b="0" i="0" u="none" strike="noStrike" kern="1200" baseline="0" dirty="0">
                          <a:solidFill>
                            <a:schemeClr val="dk1"/>
                          </a:solidFill>
                          <a:latin typeface="+mn-lt"/>
                          <a:ea typeface="+mn-ea"/>
                          <a:cs typeface="+mn-cs"/>
                        </a:rPr>
                        <a:t>Asymmetric</a:t>
                      </a:r>
                      <a:endParaRPr lang="en-IN" dirty="0"/>
                    </a:p>
                  </a:txBody>
                  <a:tcPr/>
                </a:tc>
                <a:tc>
                  <a:txBody>
                    <a:bodyPr/>
                    <a:lstStyle/>
                    <a:p>
                      <a:r>
                        <a:rPr lang="en-US" sz="1800" b="0" i="0" u="none" strike="noStrike" kern="1200" baseline="0" dirty="0">
                          <a:solidFill>
                            <a:schemeClr val="dk1"/>
                          </a:solidFill>
                          <a:latin typeface="+mn-lt"/>
                          <a:ea typeface="+mn-ea"/>
                          <a:cs typeface="+mn-cs"/>
                        </a:rPr>
                        <a:t>Uses two keys: one to encrypt data and one to decrypt data. Asymmetric algorithms support authentication and nonrepudiation but are slower than symmetric algorithms. Asymmetric algorithms are also known as public key </a:t>
                      </a:r>
                      <a:r>
                        <a:rPr lang="en-IN" sz="1800" b="0" i="0" u="none" strike="noStrike" kern="1200" baseline="0" dirty="0">
                          <a:solidFill>
                            <a:schemeClr val="dk1"/>
                          </a:solidFill>
                          <a:latin typeface="+mn-lt"/>
                          <a:ea typeface="+mn-ea"/>
                          <a:cs typeface="+mn-cs"/>
                        </a:rPr>
                        <a:t>cryptography.</a:t>
                      </a:r>
                      <a:endParaRPr lang="en-IN" dirty="0"/>
                    </a:p>
                  </a:txBody>
                  <a:tcPr/>
                </a:tc>
                <a:extLst>
                  <a:ext uri="{0D108BD9-81ED-4DB2-BD59-A6C34878D82A}">
                    <a16:rowId xmlns:a16="http://schemas.microsoft.com/office/drawing/2014/main" val="1482024157"/>
                  </a:ext>
                </a:extLst>
              </a:tr>
              <a:tr h="999697">
                <a:tc>
                  <a:txBody>
                    <a:bodyPr/>
                    <a:lstStyle/>
                    <a:p>
                      <a:r>
                        <a:rPr lang="en-IN" sz="1800" b="0" i="0" u="none" strike="noStrike" kern="1200" baseline="0" dirty="0">
                          <a:solidFill>
                            <a:schemeClr val="dk1"/>
                          </a:solidFill>
                          <a:latin typeface="+mn-lt"/>
                          <a:ea typeface="+mn-ea"/>
                          <a:cs typeface="+mn-cs"/>
                        </a:rPr>
                        <a:t>Hashing</a:t>
                      </a:r>
                      <a:endParaRPr lang="en-IN" dirty="0"/>
                    </a:p>
                  </a:txBody>
                  <a:tcPr/>
                </a:tc>
                <a:tc>
                  <a:txBody>
                    <a:bodyPr/>
                    <a:lstStyle/>
                    <a:p>
                      <a:r>
                        <a:rPr lang="en-US" sz="1800" b="0" i="0" u="none" strike="noStrike" kern="1200" baseline="0" dirty="0">
                          <a:solidFill>
                            <a:schemeClr val="dk1"/>
                          </a:solidFill>
                          <a:latin typeface="+mn-lt"/>
                          <a:ea typeface="+mn-ea"/>
                          <a:cs typeface="+mn-cs"/>
                        </a:rPr>
                        <a:t>Used for verification. Hashing takes a variable-length input and</a:t>
                      </a:r>
                    </a:p>
                    <a:p>
                      <a:r>
                        <a:rPr lang="en-US" sz="1800" b="0" i="0" u="none" strike="noStrike" kern="1200" baseline="0" dirty="0">
                          <a:solidFill>
                            <a:schemeClr val="dk1"/>
                          </a:solidFill>
                          <a:latin typeface="+mn-lt"/>
                          <a:ea typeface="+mn-ea"/>
                          <a:cs typeface="+mn-cs"/>
                        </a:rPr>
                        <a:t>converts it to a fixed-length output string called a hash value or</a:t>
                      </a:r>
                    </a:p>
                    <a:p>
                      <a:r>
                        <a:rPr lang="en-IN" sz="1800" b="0" i="0" u="none" strike="noStrike" kern="1200" baseline="0" dirty="0">
                          <a:solidFill>
                            <a:schemeClr val="dk1"/>
                          </a:solidFill>
                          <a:latin typeface="+mn-lt"/>
                          <a:ea typeface="+mn-ea"/>
                          <a:cs typeface="+mn-cs"/>
                        </a:rPr>
                        <a:t>message digest.</a:t>
                      </a:r>
                      <a:endParaRPr lang="en-IN" dirty="0"/>
                    </a:p>
                  </a:txBody>
                  <a:tcPr/>
                </a:tc>
                <a:extLst>
                  <a:ext uri="{0D108BD9-81ED-4DB2-BD59-A6C34878D82A}">
                    <a16:rowId xmlns:a16="http://schemas.microsoft.com/office/drawing/2014/main" val="2099275608"/>
                  </a:ext>
                </a:extLst>
              </a:tr>
            </a:tbl>
          </a:graphicData>
        </a:graphic>
      </p:graphicFrame>
    </p:spTree>
    <p:extLst>
      <p:ext uri="{BB962C8B-B14F-4D97-AF65-F5344CB8AC3E}">
        <p14:creationId xmlns:p14="http://schemas.microsoft.com/office/powerpoint/2010/main" val="2953884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(1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dirty="0"/>
              <a:t>Cryptosystems using </a:t>
            </a:r>
            <a:r>
              <a:rPr lang="en-US" altLang="en-US" b="1" dirty="0"/>
              <a:t>symmetric algorithms </a:t>
            </a:r>
            <a:r>
              <a:rPr lang="en-US" altLang="en-US" dirty="0"/>
              <a:t>have one key that encrypts and decrypts data</a:t>
            </a:r>
          </a:p>
          <a:p>
            <a:pPr lvl="1"/>
            <a:r>
              <a:rPr lang="en-US" altLang="en-US" dirty="0"/>
              <a:t>Advantages</a:t>
            </a:r>
          </a:p>
          <a:p>
            <a:pPr lvl="2"/>
            <a:r>
              <a:rPr lang="en-US" altLang="en-US" dirty="0"/>
              <a:t>Faster than asymmetric algorithms</a:t>
            </a:r>
          </a:p>
          <a:p>
            <a:pPr lvl="2"/>
            <a:r>
              <a:rPr lang="en-US" altLang="en-US" dirty="0"/>
              <a:t>Difficult to break if a large key size is used</a:t>
            </a:r>
          </a:p>
          <a:p>
            <a:pPr lvl="2"/>
            <a:r>
              <a:rPr lang="en-US" altLang="en-US" dirty="0"/>
              <a:t>Only one key needed to encrypt and decrypt data</a:t>
            </a:r>
          </a:p>
          <a:p>
            <a:pPr lvl="1"/>
            <a:r>
              <a:rPr lang="en-US" altLang="en-US" dirty="0"/>
              <a:t>Disadvantages</a:t>
            </a:r>
          </a:p>
          <a:p>
            <a:pPr lvl="2"/>
            <a:r>
              <a:rPr lang="en-US" altLang="en-US" dirty="0"/>
              <a:t>Require each pair of users to have a unique secret key</a:t>
            </a:r>
          </a:p>
          <a:p>
            <a:pPr lvl="3"/>
            <a:r>
              <a:rPr lang="en-US" altLang="en-US" dirty="0"/>
              <a:t>Makes key management a challenge</a:t>
            </a:r>
          </a:p>
          <a:p>
            <a:pPr lvl="2"/>
            <a:r>
              <a:rPr lang="en-US" altLang="en-US" dirty="0"/>
              <a:t>Difficult to deliver keys without risk of theft</a:t>
            </a:r>
          </a:p>
          <a:p>
            <a:pPr lvl="2"/>
            <a:r>
              <a:rPr lang="en-US" altLang="en-US" dirty="0"/>
              <a:t>Does not support authentication and nonrepudiation for users</a:t>
            </a:r>
          </a:p>
        </p:txBody>
      </p:sp>
    </p:spTree>
    <p:extLst>
      <p:ext uri="{BB962C8B-B14F-4D97-AF65-F5344CB8AC3E}">
        <p14:creationId xmlns:p14="http://schemas.microsoft.com/office/powerpoint/2010/main" val="1249423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(2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dirty="0"/>
              <a:t>Types of symmetric algorithms</a:t>
            </a:r>
          </a:p>
          <a:p>
            <a:pPr lvl="1"/>
            <a:r>
              <a:rPr lang="en-US" altLang="en-US" b="1" dirty="0"/>
              <a:t>Stream ciphers</a:t>
            </a:r>
          </a:p>
          <a:p>
            <a:pPr lvl="2"/>
            <a:r>
              <a:rPr lang="en-US" altLang="en-US" dirty="0"/>
              <a:t>Operate on plaintext one bit at a time</a:t>
            </a:r>
          </a:p>
          <a:p>
            <a:pPr lvl="1"/>
            <a:r>
              <a:rPr lang="en-US" altLang="en-US" b="1" dirty="0"/>
              <a:t>Block ciphers</a:t>
            </a:r>
          </a:p>
          <a:p>
            <a:pPr lvl="2"/>
            <a:r>
              <a:rPr lang="en-US" altLang="en-US" dirty="0"/>
              <a:t>Operate on blocks of bits</a:t>
            </a:r>
          </a:p>
          <a:p>
            <a:pPr lvl="3"/>
            <a:r>
              <a:rPr lang="en-US" altLang="en-US" dirty="0"/>
              <a:t>These blocks are used as input to mathematical functions that perform substitution and transposition of the bits</a:t>
            </a:r>
          </a:p>
          <a:p>
            <a:r>
              <a:rPr lang="en-US" altLang="en-US" b="1" dirty="0"/>
              <a:t>Data Encryption Standard (D E S)</a:t>
            </a:r>
          </a:p>
          <a:p>
            <a:pPr lvl="1"/>
            <a:r>
              <a:rPr lang="en-US" altLang="en-US" dirty="0"/>
              <a:t>The National Institute of Standards and Technology (N I S T):</a:t>
            </a:r>
          </a:p>
          <a:p>
            <a:pPr lvl="2"/>
            <a:r>
              <a:rPr lang="en-US" altLang="en-US" dirty="0"/>
              <a:t>Wanted a means of protecting sensitive but unclassified data</a:t>
            </a:r>
          </a:p>
          <a:p>
            <a:pPr lvl="2"/>
            <a:r>
              <a:rPr lang="en-US" altLang="en-US" dirty="0"/>
              <a:t>Invited vendors in 1970 to submit encryption algorithms</a:t>
            </a:r>
          </a:p>
        </p:txBody>
      </p:sp>
    </p:spTree>
    <p:extLst>
      <p:ext uri="{BB962C8B-B14F-4D97-AF65-F5344CB8AC3E}">
        <p14:creationId xmlns:p14="http://schemas.microsoft.com/office/powerpoint/2010/main" val="2139176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(3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dirty="0"/>
              <a:t>Data Encryption Standard (cont’d)</a:t>
            </a:r>
          </a:p>
          <a:p>
            <a:pPr lvl="1"/>
            <a:r>
              <a:rPr lang="en-US" altLang="en-US" dirty="0"/>
              <a:t>IBM proposed Lucifer</a:t>
            </a:r>
          </a:p>
          <a:p>
            <a:pPr lvl="2"/>
            <a:r>
              <a:rPr lang="en-US" altLang="en-US" dirty="0"/>
              <a:t>A 128-bit encryption algorithm</a:t>
            </a:r>
          </a:p>
          <a:p>
            <a:pPr lvl="2"/>
            <a:r>
              <a:rPr lang="en-US" altLang="en-US" dirty="0"/>
              <a:t>The National Security Agency (NSA) reduced key size to 64 bits and created </a:t>
            </a:r>
            <a:r>
              <a:rPr lang="en-US" altLang="en-US" b="1" dirty="0"/>
              <a:t>Data Encryption Algorithm (DEA)</a:t>
            </a:r>
          </a:p>
          <a:p>
            <a:pPr lvl="1"/>
            <a:r>
              <a:rPr lang="en-US" altLang="en-US" dirty="0"/>
              <a:t>1988: NSA thought the standard was at risk of being broken</a:t>
            </a:r>
          </a:p>
          <a:p>
            <a:pPr lvl="2"/>
            <a:r>
              <a:rPr lang="en-US" altLang="en-US" dirty="0"/>
              <a:t>Because of its longevity and the increasing power of computers</a:t>
            </a:r>
          </a:p>
          <a:p>
            <a:pPr lvl="1"/>
            <a:r>
              <a:rPr lang="en-US" altLang="en-US" dirty="0"/>
              <a:t>1998: A computer system was designed to break the encryption key in only three days</a:t>
            </a:r>
          </a:p>
        </p:txBody>
      </p:sp>
    </p:spTree>
    <p:extLst>
      <p:ext uri="{BB962C8B-B14F-4D97-AF65-F5344CB8AC3E}">
        <p14:creationId xmlns:p14="http://schemas.microsoft.com/office/powerpoint/2010/main" val="382351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(4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b="1" dirty="0"/>
              <a:t>Triple Data Encryption Standard (3 D E S)</a:t>
            </a:r>
          </a:p>
          <a:p>
            <a:pPr lvl="1"/>
            <a:r>
              <a:rPr lang="en-US" altLang="en-US" dirty="0"/>
              <a:t>Served as a quick fix for D E S vulnerabilities</a:t>
            </a:r>
          </a:p>
          <a:p>
            <a:pPr lvl="1"/>
            <a:r>
              <a:rPr lang="en-US" altLang="en-US" dirty="0"/>
              <a:t>Performed the original D E S computation three times with different keys</a:t>
            </a:r>
          </a:p>
          <a:p>
            <a:pPr lvl="2"/>
            <a:r>
              <a:rPr lang="en-US" altLang="en-US" dirty="0"/>
              <a:t>Made it much stronger than D E S</a:t>
            </a:r>
          </a:p>
          <a:p>
            <a:pPr lvl="1"/>
            <a:r>
              <a:rPr lang="en-US" altLang="en-US" dirty="0"/>
              <a:t>Takes longer to encrypt and decrypt data than D E S</a:t>
            </a:r>
          </a:p>
        </p:txBody>
      </p:sp>
    </p:spTree>
    <p:extLst>
      <p:ext uri="{BB962C8B-B14F-4D97-AF65-F5344CB8AC3E}">
        <p14:creationId xmlns:p14="http://schemas.microsoft.com/office/powerpoint/2010/main" val="3768354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(5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b="1" dirty="0"/>
              <a:t>Advanced Encryption Standard</a:t>
            </a:r>
          </a:p>
          <a:p>
            <a:pPr lvl="1"/>
            <a:r>
              <a:rPr lang="en-US" altLang="en-US" dirty="0"/>
              <a:t>N I S T put out request for a new encryption standard</a:t>
            </a:r>
          </a:p>
          <a:p>
            <a:pPr lvl="2"/>
            <a:r>
              <a:rPr lang="en-US" altLang="en-US" dirty="0"/>
              <a:t>Required submissions for a symmetric block cipher capable of supporting 128-, 192-, and 256-bit keys</a:t>
            </a:r>
          </a:p>
          <a:p>
            <a:pPr lvl="1"/>
            <a:r>
              <a:rPr lang="en-US" altLang="en-US" dirty="0"/>
              <a:t>Five finalists</a:t>
            </a:r>
          </a:p>
          <a:p>
            <a:pPr lvl="2"/>
            <a:r>
              <a:rPr lang="en-US" altLang="en-US" dirty="0"/>
              <a:t>Rijndael (winner)</a:t>
            </a:r>
          </a:p>
          <a:p>
            <a:pPr lvl="2"/>
            <a:r>
              <a:rPr lang="en-US" altLang="en-US" dirty="0"/>
              <a:t>MARS</a:t>
            </a:r>
          </a:p>
          <a:p>
            <a:pPr lvl="2"/>
            <a:r>
              <a:rPr lang="en-US" altLang="en-US" dirty="0"/>
              <a:t>RC6</a:t>
            </a:r>
          </a:p>
          <a:p>
            <a:pPr lvl="2"/>
            <a:r>
              <a:rPr lang="en-US" altLang="en-US" dirty="0"/>
              <a:t>Serpent</a:t>
            </a:r>
          </a:p>
          <a:p>
            <a:pPr lvl="2"/>
            <a:r>
              <a:rPr lang="en-US" altLang="en-US" dirty="0"/>
              <a:t>Twofish</a:t>
            </a:r>
          </a:p>
        </p:txBody>
      </p:sp>
    </p:spTree>
    <p:extLst>
      <p:ext uri="{BB962C8B-B14F-4D97-AF65-F5344CB8AC3E}">
        <p14:creationId xmlns:p14="http://schemas.microsoft.com/office/powerpoint/2010/main" val="4169477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(6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dirty="0"/>
              <a:t>International Data Encryption Algorithm</a:t>
            </a:r>
          </a:p>
          <a:p>
            <a:pPr lvl="1" eaLnBrk="1" hangingPunct="1"/>
            <a:r>
              <a:rPr lang="en-US" altLang="en-US" dirty="0"/>
              <a:t>Block cipher that operates on 64-bit blocks of plaintext</a:t>
            </a:r>
          </a:p>
          <a:p>
            <a:pPr lvl="1" eaLnBrk="1" hangingPunct="1"/>
            <a:r>
              <a:rPr lang="en-US" altLang="en-US" dirty="0"/>
              <a:t>Uses 128-bit key</a:t>
            </a:r>
          </a:p>
          <a:p>
            <a:pPr lvl="1" eaLnBrk="1" hangingPunct="1"/>
            <a:r>
              <a:rPr lang="en-US" altLang="en-US" dirty="0"/>
              <a:t>Developed by Xuejia Lai and James Massey</a:t>
            </a:r>
          </a:p>
          <a:p>
            <a:pPr lvl="1" eaLnBrk="1" hangingPunct="1"/>
            <a:r>
              <a:rPr lang="en-US" altLang="en-US" dirty="0"/>
              <a:t>Designed to work more efficiently in computers used at home and in businesses</a:t>
            </a:r>
          </a:p>
          <a:p>
            <a:pPr lvl="1" eaLnBrk="1" hangingPunct="1"/>
            <a:r>
              <a:rPr lang="en-US" altLang="en-US" dirty="0"/>
              <a:t>Free for noncommercial use</a:t>
            </a:r>
          </a:p>
        </p:txBody>
      </p:sp>
    </p:spTree>
    <p:extLst>
      <p:ext uri="{BB962C8B-B14F-4D97-AF65-F5344CB8AC3E}">
        <p14:creationId xmlns:p14="http://schemas.microsoft.com/office/powerpoint/2010/main" val="1650515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(7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b="1" dirty="0"/>
              <a:t>Blowfish</a:t>
            </a:r>
          </a:p>
          <a:p>
            <a:pPr lvl="1"/>
            <a:r>
              <a:rPr lang="en-US" altLang="en-US" dirty="0"/>
              <a:t>Block cipher that operates on 64-bit blocks of plaintext</a:t>
            </a:r>
          </a:p>
          <a:p>
            <a:pPr lvl="1"/>
            <a:r>
              <a:rPr lang="en-US" altLang="en-US" dirty="0"/>
              <a:t>Key length can be as large as 448 bits</a:t>
            </a:r>
          </a:p>
          <a:p>
            <a:pPr lvl="1"/>
            <a:r>
              <a:rPr lang="en-US" altLang="en-US" dirty="0"/>
              <a:t>Developed as a public-domain algorithm by Bruce Schneier</a:t>
            </a:r>
          </a:p>
          <a:p>
            <a:r>
              <a:rPr lang="en-US" altLang="en-US" dirty="0"/>
              <a:t>RC4</a:t>
            </a:r>
          </a:p>
          <a:p>
            <a:pPr lvl="1"/>
            <a:r>
              <a:rPr lang="en-US" altLang="en-US" dirty="0"/>
              <a:t>Most widely used stream cipher</a:t>
            </a:r>
          </a:p>
          <a:p>
            <a:pPr lvl="1"/>
            <a:r>
              <a:rPr lang="en-US" altLang="en-US" dirty="0"/>
              <a:t>Used in WEP wireless encryption</a:t>
            </a:r>
          </a:p>
          <a:p>
            <a:pPr lvl="1"/>
            <a:r>
              <a:rPr lang="en-US" altLang="en-US" dirty="0"/>
              <a:t>Finding the key with air-cracking programs is easy</a:t>
            </a:r>
          </a:p>
          <a:p>
            <a:pPr lvl="1"/>
            <a:r>
              <a:rPr lang="en-US" altLang="en-US" dirty="0"/>
              <a:t>Created by Ronald L. Rivest in 1987 for RSA Security</a:t>
            </a:r>
          </a:p>
        </p:txBody>
      </p:sp>
    </p:spTree>
    <p:extLst>
      <p:ext uri="{BB962C8B-B14F-4D97-AF65-F5344CB8AC3E}">
        <p14:creationId xmlns:p14="http://schemas.microsoft.com/office/powerpoint/2010/main" val="2472971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7EDB-595B-48ED-AC74-C7B7E20EE623}"/>
              </a:ext>
            </a:extLst>
          </p:cNvPr>
          <p:cNvSpPr>
            <a:spLocks noGrp="1"/>
          </p:cNvSpPr>
          <p:nvPr>
            <p:ph type="title"/>
          </p:nvPr>
        </p:nvSpPr>
        <p:spPr/>
        <p:txBody>
          <a:bodyPr/>
          <a:lstStyle/>
          <a:p>
            <a:r>
              <a:rPr lang="en-US" altLang="en-US" dirty="0"/>
              <a:t>Symmetric Algorithms (8 of 8)</a:t>
            </a:r>
            <a:endParaRPr lang="en-IN" dirty="0"/>
          </a:p>
        </p:txBody>
      </p:sp>
      <p:sp>
        <p:nvSpPr>
          <p:cNvPr id="3" name="Text Placeholder 2">
            <a:extLst>
              <a:ext uri="{FF2B5EF4-FFF2-40B4-BE49-F238E27FC236}">
                <a16:creationId xmlns:a16="http://schemas.microsoft.com/office/drawing/2014/main" id="{C89CD84D-2CBE-4D6D-B24D-138FD12F58A5}"/>
              </a:ext>
            </a:extLst>
          </p:cNvPr>
          <p:cNvSpPr>
            <a:spLocks noGrp="1"/>
          </p:cNvSpPr>
          <p:nvPr>
            <p:ph type="body" sz="quarter" idx="17"/>
          </p:nvPr>
        </p:nvSpPr>
        <p:spPr/>
        <p:txBody>
          <a:bodyPr/>
          <a:lstStyle/>
          <a:p>
            <a:r>
              <a:rPr lang="en-US" altLang="en-US" b="1" dirty="0"/>
              <a:t>RC5</a:t>
            </a:r>
          </a:p>
          <a:p>
            <a:pPr lvl="1" eaLnBrk="1" hangingPunct="1"/>
            <a:r>
              <a:rPr lang="en-US" altLang="en-US" dirty="0"/>
              <a:t>Block cipher </a:t>
            </a:r>
          </a:p>
          <a:p>
            <a:pPr lvl="1" eaLnBrk="1" hangingPunct="1"/>
            <a:r>
              <a:rPr lang="en-US" altLang="en-US" dirty="0"/>
              <a:t>Operates on different block sizes: 32, 64, and 128</a:t>
            </a:r>
          </a:p>
          <a:p>
            <a:pPr lvl="1" eaLnBrk="1" hangingPunct="1"/>
            <a:r>
              <a:rPr lang="en-US" altLang="en-US" dirty="0"/>
              <a:t>Key size can reach 2048 bits</a:t>
            </a:r>
          </a:p>
          <a:p>
            <a:pPr lvl="1" eaLnBrk="1" hangingPunct="1"/>
            <a:r>
              <a:rPr lang="en-US" altLang="en-US" dirty="0"/>
              <a:t>Created by Ronald L. Rivest in 1994 for RSA Security</a:t>
            </a:r>
          </a:p>
        </p:txBody>
      </p:sp>
    </p:spTree>
    <p:extLst>
      <p:ext uri="{BB962C8B-B14F-4D97-AF65-F5344CB8AC3E}">
        <p14:creationId xmlns:p14="http://schemas.microsoft.com/office/powerpoint/2010/main" val="750448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Asymmetric Algorithms (1 of 6)</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r>
              <a:rPr lang="en-US" altLang="en-US" dirty="0"/>
              <a:t>Use two mathematically related keys</a:t>
            </a:r>
          </a:p>
          <a:p>
            <a:pPr lvl="1"/>
            <a:r>
              <a:rPr lang="en-US" altLang="en-US" dirty="0"/>
              <a:t>Data encrypted with one key can only be decrypted with the other </a:t>
            </a:r>
          </a:p>
          <a:p>
            <a:r>
              <a:rPr lang="en-US" altLang="en-US" dirty="0"/>
              <a:t>Also called </a:t>
            </a:r>
            <a:r>
              <a:rPr lang="en-US" altLang="en-US" b="1" dirty="0"/>
              <a:t>public key cryptography</a:t>
            </a:r>
          </a:p>
          <a:p>
            <a:pPr lvl="1"/>
            <a:r>
              <a:rPr lang="en-US" altLang="en-US" b="1" dirty="0"/>
              <a:t>Public key</a:t>
            </a:r>
            <a:r>
              <a:rPr lang="en-US" altLang="en-US" dirty="0"/>
              <a:t>: Openly available</a:t>
            </a:r>
          </a:p>
          <a:p>
            <a:pPr lvl="1"/>
            <a:r>
              <a:rPr lang="en-US" altLang="en-US" b="1" dirty="0"/>
              <a:t>Private key: </a:t>
            </a:r>
            <a:r>
              <a:rPr lang="en-US" altLang="en-US" dirty="0"/>
              <a:t>Secret key known only by the key owner</a:t>
            </a:r>
          </a:p>
          <a:p>
            <a:r>
              <a:rPr lang="en-US" altLang="en-US" dirty="0"/>
              <a:t>Different ways to encrypt a message with asymmetric algorithms, depending on whether the goal is to provide authentication and nonrepudiation</a:t>
            </a:r>
          </a:p>
          <a:p>
            <a:pPr lvl="1"/>
            <a:r>
              <a:rPr lang="en-US" altLang="en-US" b="1" dirty="0"/>
              <a:t>Authentication</a:t>
            </a:r>
            <a:r>
              <a:rPr lang="en-US" altLang="en-US" dirty="0"/>
              <a:t> verifies that the sender or receiver (or both) is who they claim to be</a:t>
            </a:r>
          </a:p>
          <a:p>
            <a:pPr lvl="1"/>
            <a:r>
              <a:rPr lang="en-US" altLang="en-US" b="1" dirty="0"/>
              <a:t>Nonrepudiation</a:t>
            </a:r>
            <a:r>
              <a:rPr lang="en-US" altLang="en-US" dirty="0"/>
              <a:t> ensures that the sender or the receiver cannot deny sending or receiving the message</a:t>
            </a:r>
          </a:p>
        </p:txBody>
      </p:sp>
    </p:spTree>
    <p:extLst>
      <p:ext uri="{BB962C8B-B14F-4D97-AF65-F5344CB8AC3E}">
        <p14:creationId xmlns:p14="http://schemas.microsoft.com/office/powerpoint/2010/main" val="842610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dirty="0"/>
              <a:t>Module Objectives</a:t>
            </a:r>
          </a:p>
        </p:txBody>
      </p:sp>
      <p:sp>
        <p:nvSpPr>
          <p:cNvPr id="2" name="Text Placeholder 1"/>
          <p:cNvSpPr>
            <a:spLocks noGrp="1"/>
          </p:cNvSpPr>
          <p:nvPr>
            <p:ph type="body" sz="quarter" idx="17"/>
          </p:nvPr>
        </p:nvSpPr>
        <p:spPr>
          <a:xfrm>
            <a:off x="743576" y="1638300"/>
            <a:ext cx="10711543" cy="4394200"/>
          </a:xfrm>
        </p:spPr>
        <p:txBody>
          <a:bodyPr/>
          <a:lstStyle/>
          <a:p>
            <a:r>
              <a:rPr lang="en-US" dirty="0"/>
              <a:t>By the end of this module, you should be able to: </a:t>
            </a:r>
          </a:p>
          <a:p>
            <a:pPr lvl="1">
              <a:defRPr/>
            </a:pPr>
            <a:r>
              <a:rPr lang="en-US" dirty="0"/>
              <a:t>Summarize the history and principles of cryptography</a:t>
            </a:r>
          </a:p>
          <a:p>
            <a:pPr lvl="1">
              <a:defRPr/>
            </a:pPr>
            <a:r>
              <a:rPr lang="en-US" dirty="0"/>
              <a:t>Describe symmetric and asymmetric encryption algorithms</a:t>
            </a:r>
          </a:p>
          <a:p>
            <a:pPr lvl="1">
              <a:defRPr/>
            </a:pPr>
            <a:r>
              <a:rPr lang="en-US" dirty="0"/>
              <a:t>Explain public key infrastructure (PKI)</a:t>
            </a:r>
          </a:p>
          <a:p>
            <a:pPr lvl="1">
              <a:defRPr/>
            </a:pPr>
            <a:r>
              <a:rPr lang="en-US" dirty="0"/>
              <a:t>Describe possible attacks on cryptosystems</a:t>
            </a:r>
          </a:p>
          <a:p>
            <a:pPr lvl="1">
              <a:defRPr/>
            </a:pPr>
            <a:r>
              <a:rPr lang="en-US" dirty="0"/>
              <a:t>Compare hashing algorithms and how they ensure data integrity</a:t>
            </a:r>
          </a:p>
        </p:txBody>
      </p:sp>
    </p:spTree>
    <p:extLst>
      <p:ext uri="{BB962C8B-B14F-4D97-AF65-F5344CB8AC3E}">
        <p14:creationId xmlns:p14="http://schemas.microsoft.com/office/powerpoint/2010/main" val="54954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Asymmetric Algorithms (2 of 6)</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pPr eaLnBrk="1" hangingPunct="1"/>
            <a:r>
              <a:rPr lang="en-US" altLang="en-US" dirty="0"/>
              <a:t>How it works</a:t>
            </a:r>
          </a:p>
          <a:p>
            <a:pPr lvl="1" eaLnBrk="1" hangingPunct="1"/>
            <a:r>
              <a:rPr lang="en-US" altLang="en-US" dirty="0"/>
              <a:t>User A encrypts a message with a private key and sends it to User B</a:t>
            </a:r>
          </a:p>
          <a:p>
            <a:pPr lvl="2" eaLnBrk="1" hangingPunct="1"/>
            <a:r>
              <a:rPr lang="en-US" altLang="en-US" dirty="0"/>
              <a:t>User B decrypts the message with User A’s public key</a:t>
            </a:r>
          </a:p>
          <a:p>
            <a:pPr lvl="2" eaLnBrk="1" hangingPunct="1"/>
            <a:r>
              <a:rPr lang="en-US" altLang="en-US" dirty="0"/>
              <a:t>A user’s private and public keys are mathematically related</a:t>
            </a:r>
          </a:p>
          <a:p>
            <a:pPr eaLnBrk="1" hangingPunct="1"/>
            <a:r>
              <a:rPr lang="en-US" altLang="en-US" dirty="0"/>
              <a:t>If confidentiality is a major concern for User A:</a:t>
            </a:r>
          </a:p>
          <a:p>
            <a:pPr lvl="1" eaLnBrk="1" hangingPunct="1"/>
            <a:r>
              <a:rPr lang="en-US" altLang="en-US" dirty="0"/>
              <a:t>User A encrypts a message with User B’s public key </a:t>
            </a:r>
          </a:p>
          <a:p>
            <a:pPr lvl="1" eaLnBrk="1" hangingPunct="1"/>
            <a:r>
              <a:rPr lang="en-US" altLang="en-US" dirty="0"/>
              <a:t>User A can assure User B about the authenticity of the message by encrypting the message with their private key</a:t>
            </a:r>
          </a:p>
        </p:txBody>
      </p:sp>
    </p:spTree>
    <p:extLst>
      <p:ext uri="{BB962C8B-B14F-4D97-AF65-F5344CB8AC3E}">
        <p14:creationId xmlns:p14="http://schemas.microsoft.com/office/powerpoint/2010/main" val="3636606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Asymmetric Algorithms (3 of 6)</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pPr eaLnBrk="1" hangingPunct="1"/>
            <a:r>
              <a:rPr lang="en-US" altLang="en-US" dirty="0"/>
              <a:t>RSA</a:t>
            </a:r>
          </a:p>
          <a:p>
            <a:pPr lvl="1" eaLnBrk="1" hangingPunct="1"/>
            <a:r>
              <a:rPr lang="en-US" altLang="en-US" dirty="0"/>
              <a:t>Published in 1978 by Ronald L. Rivest, Adi Shamir, and Leonard M. Adleman</a:t>
            </a:r>
          </a:p>
          <a:p>
            <a:pPr lvl="1" eaLnBrk="1" hangingPunct="1"/>
            <a:r>
              <a:rPr lang="en-US" altLang="en-US" dirty="0"/>
              <a:t>First algorithm used for both encryption and digital signing</a:t>
            </a:r>
          </a:p>
          <a:p>
            <a:pPr lvl="1" eaLnBrk="1" hangingPunct="1"/>
            <a:r>
              <a:rPr lang="en-US" altLang="en-US" dirty="0"/>
              <a:t>Still widely used, particularly in e-commerce</a:t>
            </a:r>
          </a:p>
          <a:p>
            <a:pPr lvl="1" eaLnBrk="1" hangingPunct="1"/>
            <a:r>
              <a:rPr lang="en-US" altLang="en-US" dirty="0"/>
              <a:t>Many browsers using the Transport Layer Security (TLS) protocol use the RSA algorithm</a:t>
            </a:r>
          </a:p>
          <a:p>
            <a:pPr lvl="2" eaLnBrk="1" hangingPunct="1"/>
            <a:r>
              <a:rPr lang="en-US" altLang="en-US" dirty="0"/>
              <a:t>Based on the difficulty of factoring large numbers</a:t>
            </a:r>
          </a:p>
          <a:p>
            <a:pPr lvl="1" eaLnBrk="1" hangingPunct="1"/>
            <a:r>
              <a:rPr lang="en-US" altLang="en-US" dirty="0"/>
              <a:t>Uses a one-way function to generate a key</a:t>
            </a:r>
          </a:p>
          <a:p>
            <a:pPr lvl="2" eaLnBrk="1" hangingPunct="1"/>
            <a:r>
              <a:rPr lang="en-US" altLang="en-US" dirty="0"/>
              <a:t>A mathematical formula that is easy to compute in one direction</a:t>
            </a:r>
          </a:p>
          <a:p>
            <a:pPr lvl="3"/>
            <a:r>
              <a:rPr lang="en-US" altLang="en-US" dirty="0"/>
              <a:t>Difficult or impossible to compute in the opposite direction</a:t>
            </a:r>
          </a:p>
        </p:txBody>
      </p:sp>
    </p:spTree>
    <p:extLst>
      <p:ext uri="{BB962C8B-B14F-4D97-AF65-F5344CB8AC3E}">
        <p14:creationId xmlns:p14="http://schemas.microsoft.com/office/powerpoint/2010/main" val="3972297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Asymmetric Algorithms (4 of 6)</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pPr eaLnBrk="1" hangingPunct="1"/>
            <a:r>
              <a:rPr lang="en-US" altLang="en-US" dirty="0"/>
              <a:t>Diffie-Hellman</a:t>
            </a:r>
          </a:p>
          <a:p>
            <a:pPr lvl="1" eaLnBrk="1" hangingPunct="1"/>
            <a:r>
              <a:rPr lang="en-US" altLang="en-US" dirty="0"/>
              <a:t>Developed by Whitfield Diffie and Martin Hellman</a:t>
            </a:r>
          </a:p>
          <a:p>
            <a:pPr lvl="1"/>
            <a:r>
              <a:rPr lang="en-US" altLang="en-US" dirty="0"/>
              <a:t>Does not provide encryption </a:t>
            </a:r>
          </a:p>
          <a:p>
            <a:pPr lvl="1" eaLnBrk="1" hangingPunct="1"/>
            <a:r>
              <a:rPr lang="en-US" altLang="en-US" dirty="0"/>
              <a:t>Used to establish one secret key shared between two parties</a:t>
            </a:r>
          </a:p>
          <a:p>
            <a:pPr lvl="2" eaLnBrk="1" hangingPunct="1"/>
            <a:r>
              <a:rPr lang="en-US" altLang="en-US" dirty="0"/>
              <a:t>Each party generates a shared key based on a mathematical key–agreement relationship</a:t>
            </a:r>
          </a:p>
          <a:p>
            <a:pPr lvl="1" eaLnBrk="1" hangingPunct="1"/>
            <a:r>
              <a:rPr lang="en-US" altLang="en-US" dirty="0"/>
              <a:t>If a key is intercepted during transmission, network is vulnerable to attack</a:t>
            </a:r>
          </a:p>
          <a:p>
            <a:pPr lvl="2" eaLnBrk="1" hangingPunct="1"/>
            <a:r>
              <a:rPr lang="en-US" altLang="en-US" dirty="0"/>
              <a:t>With a method of sharing a secret key, users can secure their electronic communication without fear of interception</a:t>
            </a:r>
          </a:p>
        </p:txBody>
      </p:sp>
    </p:spTree>
    <p:extLst>
      <p:ext uri="{BB962C8B-B14F-4D97-AF65-F5344CB8AC3E}">
        <p14:creationId xmlns:p14="http://schemas.microsoft.com/office/powerpoint/2010/main" val="17157122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Asymmetric Algorithms (5 of 6)</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r>
              <a:rPr lang="en-US" altLang="en-US" dirty="0"/>
              <a:t>Elliptic curve cryptography (ECC)</a:t>
            </a:r>
          </a:p>
          <a:p>
            <a:pPr lvl="1"/>
            <a:r>
              <a:rPr lang="en-US" altLang="en-US" dirty="0"/>
              <a:t>Used for:</a:t>
            </a:r>
          </a:p>
          <a:p>
            <a:pPr lvl="2"/>
            <a:r>
              <a:rPr lang="en-US" altLang="en-US" dirty="0"/>
              <a:t>Encryption</a:t>
            </a:r>
          </a:p>
          <a:p>
            <a:pPr lvl="2"/>
            <a:r>
              <a:rPr lang="en-US" altLang="en-US" dirty="0"/>
              <a:t>Digital signatures and key exchange</a:t>
            </a:r>
          </a:p>
          <a:p>
            <a:pPr lvl="1"/>
            <a:r>
              <a:rPr lang="en-US" altLang="en-US" dirty="0"/>
              <a:t>Efficient algorithm that requires only few resources</a:t>
            </a:r>
          </a:p>
          <a:p>
            <a:pPr lvl="2"/>
            <a:r>
              <a:rPr lang="en-US" altLang="en-US" dirty="0"/>
              <a:t>Memory</a:t>
            </a:r>
          </a:p>
          <a:p>
            <a:pPr lvl="2"/>
            <a:r>
              <a:rPr lang="en-US" altLang="en-US" dirty="0"/>
              <a:t>Disk space</a:t>
            </a:r>
          </a:p>
          <a:p>
            <a:pPr lvl="2"/>
            <a:r>
              <a:rPr lang="en-US" altLang="en-US" dirty="0"/>
              <a:t>Bandwidth</a:t>
            </a:r>
          </a:p>
          <a:p>
            <a:pPr lvl="1"/>
            <a:r>
              <a:rPr lang="en-US" altLang="en-US" dirty="0"/>
              <a:t>Good candidate for wireless devices and cell phones</a:t>
            </a:r>
          </a:p>
        </p:txBody>
      </p:sp>
    </p:spTree>
    <p:extLst>
      <p:ext uri="{BB962C8B-B14F-4D97-AF65-F5344CB8AC3E}">
        <p14:creationId xmlns:p14="http://schemas.microsoft.com/office/powerpoint/2010/main" val="37204858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dirty="0"/>
              <a:t>Asymmetric Algorithms (6 of 6)</a:t>
            </a:r>
            <a:endParaRPr lang="en-IN" dirty="0"/>
          </a:p>
        </p:txBody>
      </p:sp>
      <p:sp>
        <p:nvSpPr>
          <p:cNvPr id="3" name="Text Placeholder 2">
            <a:extLst>
              <a:ext uri="{FF2B5EF4-FFF2-40B4-BE49-F238E27FC236}">
                <a16:creationId xmlns:a16="http://schemas.microsoft.com/office/drawing/2014/main" id="{23E86B04-DF53-4733-A983-09A6D7E30D64}"/>
              </a:ext>
            </a:extLst>
          </p:cNvPr>
          <p:cNvSpPr>
            <a:spLocks noGrp="1"/>
          </p:cNvSpPr>
          <p:nvPr>
            <p:ph type="body" sz="quarter" idx="17"/>
          </p:nvPr>
        </p:nvSpPr>
        <p:spPr/>
        <p:txBody>
          <a:bodyPr/>
          <a:lstStyle/>
          <a:p>
            <a:r>
              <a:rPr lang="en-US" altLang="en-US" dirty="0"/>
              <a:t>ElGamal</a:t>
            </a:r>
          </a:p>
          <a:p>
            <a:pPr lvl="1"/>
            <a:r>
              <a:rPr lang="en-US" altLang="en-US" dirty="0"/>
              <a:t>Used to:</a:t>
            </a:r>
          </a:p>
          <a:p>
            <a:pPr lvl="2"/>
            <a:r>
              <a:rPr lang="en-US" altLang="en-US" dirty="0"/>
              <a:t>Generate keys </a:t>
            </a:r>
          </a:p>
          <a:p>
            <a:pPr lvl="2"/>
            <a:r>
              <a:rPr lang="en-US" altLang="en-US" dirty="0"/>
              <a:t>Encrypt data</a:t>
            </a:r>
          </a:p>
          <a:p>
            <a:pPr lvl="2"/>
            <a:r>
              <a:rPr lang="en-US" altLang="en-US" dirty="0"/>
              <a:t>Create digital signatures</a:t>
            </a:r>
          </a:p>
          <a:p>
            <a:pPr lvl="1"/>
            <a:r>
              <a:rPr lang="en-US" altLang="en-US" dirty="0"/>
              <a:t>Developed by Taher Elgamal in 1985</a:t>
            </a:r>
          </a:p>
          <a:p>
            <a:pPr lvl="2"/>
            <a:r>
              <a:rPr lang="en-US" altLang="en-US" dirty="0"/>
              <a:t>Uses discrete logarithm problems that are complex to solve</a:t>
            </a:r>
          </a:p>
          <a:p>
            <a:pPr lvl="3"/>
            <a:r>
              <a:rPr lang="en-US" altLang="en-US" dirty="0"/>
              <a:t>Solving a discrete logarithm problem can take many years and require CPU-intensive operations</a:t>
            </a:r>
          </a:p>
        </p:txBody>
      </p:sp>
    </p:spTree>
    <p:extLst>
      <p:ext uri="{BB962C8B-B14F-4D97-AF65-F5344CB8AC3E}">
        <p14:creationId xmlns:p14="http://schemas.microsoft.com/office/powerpoint/2010/main" val="105480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55FDC-AFF9-471E-8FBC-765AD3B9E765}"/>
              </a:ext>
            </a:extLst>
          </p:cNvPr>
          <p:cNvSpPr>
            <a:spLocks noGrp="1"/>
          </p:cNvSpPr>
          <p:nvPr>
            <p:ph type="title"/>
          </p:nvPr>
        </p:nvSpPr>
        <p:spPr/>
        <p:txBody>
          <a:bodyPr/>
          <a:lstStyle/>
          <a:p>
            <a:r>
              <a:rPr lang="en-US" altLang="en-US" dirty="0"/>
              <a:t>Digital Signatures (1 of 6)</a:t>
            </a:r>
            <a:endParaRPr lang="en-IN" dirty="0"/>
          </a:p>
        </p:txBody>
      </p:sp>
      <p:sp>
        <p:nvSpPr>
          <p:cNvPr id="3" name="Text Placeholder 2">
            <a:extLst>
              <a:ext uri="{FF2B5EF4-FFF2-40B4-BE49-F238E27FC236}">
                <a16:creationId xmlns:a16="http://schemas.microsoft.com/office/drawing/2014/main" id="{3F5D9B23-6174-473D-9A03-61B458315866}"/>
              </a:ext>
            </a:extLst>
          </p:cNvPr>
          <p:cNvSpPr>
            <a:spLocks noGrp="1"/>
          </p:cNvSpPr>
          <p:nvPr>
            <p:ph type="body" sz="quarter" idx="17"/>
          </p:nvPr>
        </p:nvSpPr>
        <p:spPr/>
        <p:txBody>
          <a:bodyPr/>
          <a:lstStyle/>
          <a:p>
            <a:r>
              <a:rPr lang="en-US" altLang="en-US" dirty="0"/>
              <a:t>Asymmetric algorithms </a:t>
            </a:r>
          </a:p>
          <a:p>
            <a:pPr lvl="1"/>
            <a:r>
              <a:rPr lang="en-US" altLang="en-US" dirty="0"/>
              <a:t>Enable a public key to decrypt a message encrypted with a private key or vice versa</a:t>
            </a:r>
          </a:p>
          <a:p>
            <a:pPr lvl="1"/>
            <a:r>
              <a:rPr lang="en-US" altLang="en-US" dirty="0"/>
              <a:t>A public key can only decrypt a message encrypted with the corresponding private key </a:t>
            </a:r>
          </a:p>
        </p:txBody>
      </p:sp>
    </p:spTree>
    <p:extLst>
      <p:ext uri="{BB962C8B-B14F-4D97-AF65-F5344CB8AC3E}">
        <p14:creationId xmlns:p14="http://schemas.microsoft.com/office/powerpoint/2010/main" val="4246640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55FDC-AFF9-471E-8FBC-765AD3B9E765}"/>
              </a:ext>
            </a:extLst>
          </p:cNvPr>
          <p:cNvSpPr>
            <a:spLocks noGrp="1"/>
          </p:cNvSpPr>
          <p:nvPr>
            <p:ph type="title"/>
          </p:nvPr>
        </p:nvSpPr>
        <p:spPr/>
        <p:txBody>
          <a:bodyPr/>
          <a:lstStyle/>
          <a:p>
            <a:r>
              <a:rPr lang="en-US" altLang="en-US" dirty="0"/>
              <a:t>Digital Signatures (2 of 6)</a:t>
            </a:r>
            <a:endParaRPr lang="en-IN" dirty="0"/>
          </a:p>
        </p:txBody>
      </p:sp>
      <p:pic>
        <p:nvPicPr>
          <p:cNvPr id="10" name="Picture Placeholder 9" descr="Image shows the process of digitally signing an email and sending it to another person.">
            <a:extLst>
              <a:ext uri="{FF2B5EF4-FFF2-40B4-BE49-F238E27FC236}">
                <a16:creationId xmlns:a16="http://schemas.microsoft.com/office/drawing/2014/main" id="{EEA00743-D857-41EF-801D-7A4F402B6747}"/>
              </a:ext>
            </a:extLst>
          </p:cNvPr>
          <p:cNvPicPr>
            <a:picLocks noGrp="1" noChangeAspect="1"/>
          </p:cNvPicPr>
          <p:nvPr>
            <p:ph type="pic" sz="quarter" idx="10"/>
          </p:nvPr>
        </p:nvPicPr>
        <p:blipFill rotWithShape="1">
          <a:blip r:embed="rId2"/>
          <a:srcRect l="5253" t="260" b="952"/>
          <a:stretch/>
        </p:blipFill>
        <p:spPr>
          <a:xfrm>
            <a:off x="621102" y="1096221"/>
            <a:ext cx="6711351" cy="5183047"/>
          </a:xfrm>
        </p:spPr>
      </p:pic>
      <p:sp>
        <p:nvSpPr>
          <p:cNvPr id="6" name="Text Placeholder 5">
            <a:extLst>
              <a:ext uri="{FF2B5EF4-FFF2-40B4-BE49-F238E27FC236}">
                <a16:creationId xmlns:a16="http://schemas.microsoft.com/office/drawing/2014/main" id="{2BEF3551-0BA4-4A4D-BD48-635D8FD7AFDC}"/>
              </a:ext>
            </a:extLst>
          </p:cNvPr>
          <p:cNvSpPr>
            <a:spLocks noGrp="1"/>
          </p:cNvSpPr>
          <p:nvPr>
            <p:ph type="body" sz="quarter" idx="12"/>
          </p:nvPr>
        </p:nvSpPr>
        <p:spPr>
          <a:xfrm rot="16200000">
            <a:off x="5656076" y="4294279"/>
            <a:ext cx="3707552" cy="262425"/>
          </a:xfrm>
        </p:spPr>
        <p:txBody>
          <a:bodyPr/>
          <a:lstStyle/>
          <a:p>
            <a:r>
              <a:rPr lang="en-IN" dirty="0"/>
              <a:t>Source: Cengage Learning</a:t>
            </a:r>
          </a:p>
        </p:txBody>
      </p:sp>
      <p:sp>
        <p:nvSpPr>
          <p:cNvPr id="5" name="Text Placeholder 4">
            <a:extLst>
              <a:ext uri="{FF2B5EF4-FFF2-40B4-BE49-F238E27FC236}">
                <a16:creationId xmlns:a16="http://schemas.microsoft.com/office/drawing/2014/main" id="{B8DF37AC-EBA4-40D7-A204-D069CE7E391A}"/>
              </a:ext>
            </a:extLst>
          </p:cNvPr>
          <p:cNvSpPr>
            <a:spLocks noGrp="1"/>
          </p:cNvSpPr>
          <p:nvPr>
            <p:ph type="body" sz="quarter" idx="11"/>
          </p:nvPr>
        </p:nvSpPr>
        <p:spPr>
          <a:xfrm>
            <a:off x="7949675" y="5503654"/>
            <a:ext cx="4075548" cy="414068"/>
          </a:xfrm>
        </p:spPr>
        <p:txBody>
          <a:bodyPr/>
          <a:lstStyle/>
          <a:p>
            <a:r>
              <a:rPr lang="en-US" b="1" dirty="0"/>
              <a:t>Figure 12-2 </a:t>
            </a:r>
            <a:r>
              <a:rPr lang="en-US" dirty="0"/>
              <a:t>Using a digital signature</a:t>
            </a:r>
            <a:endParaRPr lang="en-IN" dirty="0"/>
          </a:p>
        </p:txBody>
      </p:sp>
    </p:spTree>
    <p:extLst>
      <p:ext uri="{BB962C8B-B14F-4D97-AF65-F5344CB8AC3E}">
        <p14:creationId xmlns:p14="http://schemas.microsoft.com/office/powerpoint/2010/main" val="26598502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Digital Signatures (3 of 6)</a:t>
            </a:r>
            <a:endParaRPr lang="en-US" dirty="0"/>
          </a:p>
        </p:txBody>
      </p:sp>
      <p:sp>
        <p:nvSpPr>
          <p:cNvPr id="2" name="Text Placeholder 1"/>
          <p:cNvSpPr>
            <a:spLocks noGrp="1"/>
          </p:cNvSpPr>
          <p:nvPr>
            <p:ph type="body" sz="quarter" idx="17"/>
          </p:nvPr>
        </p:nvSpPr>
        <p:spPr/>
        <p:txBody>
          <a:bodyPr>
            <a:noAutofit/>
          </a:bodyPr>
          <a:lstStyle/>
          <a:p>
            <a:r>
              <a:rPr lang="en-US" altLang="en-US" dirty="0"/>
              <a:t>Digital Signature Standard</a:t>
            </a:r>
          </a:p>
          <a:p>
            <a:pPr lvl="1"/>
            <a:r>
              <a:rPr lang="en-US" altLang="en-US" dirty="0"/>
              <a:t>Established by N I S T in 1991</a:t>
            </a:r>
          </a:p>
          <a:p>
            <a:pPr lvl="2"/>
            <a:r>
              <a:rPr lang="en-US" altLang="en-US" dirty="0"/>
              <a:t>To ensure that digital signatures can be verified</a:t>
            </a:r>
          </a:p>
          <a:p>
            <a:pPr lvl="1"/>
            <a:r>
              <a:rPr lang="en-US" altLang="en-US" dirty="0"/>
              <a:t>Federal government requirements</a:t>
            </a:r>
          </a:p>
          <a:p>
            <a:pPr lvl="2"/>
            <a:r>
              <a:rPr lang="en-US" altLang="en-US" dirty="0"/>
              <a:t>RSA and Digital Signature Algorithm (DSA) must be used for all digital signatures</a:t>
            </a:r>
          </a:p>
          <a:p>
            <a:pPr lvl="2"/>
            <a:r>
              <a:rPr lang="en-US" altLang="en-US" dirty="0"/>
              <a:t>Hashing algorithm must be used to ensure message integrity</a:t>
            </a:r>
          </a:p>
          <a:p>
            <a:pPr lvl="3"/>
            <a:r>
              <a:rPr lang="en-US" altLang="en-US" dirty="0"/>
              <a:t>N I S T requires using Secure Hash Algorithm (SHA)</a:t>
            </a:r>
          </a:p>
        </p:txBody>
      </p:sp>
    </p:spTree>
    <p:extLst>
      <p:ext uri="{BB962C8B-B14F-4D97-AF65-F5344CB8AC3E}">
        <p14:creationId xmlns:p14="http://schemas.microsoft.com/office/powerpoint/2010/main" val="14602561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Digital Signatures (4 of 6)</a:t>
            </a:r>
            <a:endParaRPr lang="en-US" dirty="0"/>
          </a:p>
        </p:txBody>
      </p:sp>
      <p:sp>
        <p:nvSpPr>
          <p:cNvPr id="2" name="Text Placeholder 1"/>
          <p:cNvSpPr>
            <a:spLocks noGrp="1"/>
          </p:cNvSpPr>
          <p:nvPr>
            <p:ph type="body" sz="quarter" idx="17"/>
          </p:nvPr>
        </p:nvSpPr>
        <p:spPr/>
        <p:txBody>
          <a:bodyPr>
            <a:noAutofit/>
          </a:bodyPr>
          <a:lstStyle/>
          <a:p>
            <a:r>
              <a:rPr lang="en-US" altLang="en-US" b="1" dirty="0"/>
              <a:t>Pretty Good Privacy (PGP)</a:t>
            </a:r>
          </a:p>
          <a:p>
            <a:pPr lvl="1"/>
            <a:r>
              <a:rPr lang="en-US" altLang="en-US" dirty="0"/>
              <a:t>Developed by Phil Zimmerman as a free email encryption program</a:t>
            </a:r>
          </a:p>
          <a:p>
            <a:pPr lvl="2"/>
            <a:r>
              <a:rPr lang="en-US" altLang="en-US" dirty="0"/>
              <a:t>Allowed typical users to encrypt email messages</a:t>
            </a:r>
          </a:p>
          <a:p>
            <a:pPr lvl="1"/>
            <a:r>
              <a:rPr lang="en-US" altLang="en-US" dirty="0"/>
              <a:t>Zimmerman was almost arrested for this innovation in the mid-1990s</a:t>
            </a:r>
          </a:p>
          <a:p>
            <a:pPr lvl="2"/>
            <a:r>
              <a:rPr lang="en-US" altLang="en-US" dirty="0"/>
              <a:t>Any kind of “unbreakable” encryption was seen as a weapon</a:t>
            </a:r>
          </a:p>
          <a:p>
            <a:pPr lvl="2"/>
            <a:r>
              <a:rPr lang="en-US" altLang="en-US" dirty="0"/>
              <a:t>Sharing it was compared with selling arms to the enemy</a:t>
            </a:r>
          </a:p>
          <a:p>
            <a:pPr lvl="1"/>
            <a:r>
              <a:rPr lang="en-US" altLang="en-US" dirty="0"/>
              <a:t>The Internet standard for PGP messages is now called </a:t>
            </a:r>
            <a:r>
              <a:rPr lang="en-US" altLang="en-US" b="1" dirty="0"/>
              <a:t>OpenPGP</a:t>
            </a:r>
          </a:p>
          <a:p>
            <a:pPr lvl="2"/>
            <a:r>
              <a:rPr lang="en-US" altLang="en-US" dirty="0"/>
              <a:t>Uses certificates similar to those in PKI</a:t>
            </a:r>
          </a:p>
          <a:p>
            <a:pPr lvl="3"/>
            <a:r>
              <a:rPr lang="en-US" altLang="en-US" dirty="0"/>
              <a:t>Does not use a centralized CA</a:t>
            </a:r>
          </a:p>
          <a:p>
            <a:pPr lvl="3"/>
            <a:r>
              <a:rPr lang="en-US" altLang="en-US" dirty="0"/>
              <a:t>Verification of CA is not as efficient as PKI</a:t>
            </a:r>
          </a:p>
        </p:txBody>
      </p:sp>
    </p:spTree>
    <p:extLst>
      <p:ext uri="{BB962C8B-B14F-4D97-AF65-F5344CB8AC3E}">
        <p14:creationId xmlns:p14="http://schemas.microsoft.com/office/powerpoint/2010/main" val="1763090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Digital Signatures (5 of 6)</a:t>
            </a:r>
            <a:endParaRPr lang="en-US" dirty="0"/>
          </a:p>
        </p:txBody>
      </p:sp>
      <p:sp>
        <p:nvSpPr>
          <p:cNvPr id="2" name="Text Placeholder 1"/>
          <p:cNvSpPr>
            <a:spLocks noGrp="1"/>
          </p:cNvSpPr>
          <p:nvPr>
            <p:ph type="body" sz="quarter" idx="17"/>
          </p:nvPr>
        </p:nvSpPr>
        <p:spPr/>
        <p:txBody>
          <a:bodyPr>
            <a:noAutofit/>
          </a:bodyPr>
          <a:lstStyle/>
          <a:p>
            <a:r>
              <a:rPr lang="en-US" altLang="en-US" dirty="0"/>
              <a:t>Pretty Good Privacy (cont’d)</a:t>
            </a:r>
          </a:p>
          <a:p>
            <a:pPr lvl="1" eaLnBrk="1" hangingPunct="1"/>
            <a:r>
              <a:rPr lang="en-US" altLang="en-US" dirty="0"/>
              <a:t>Algorithms supported by OpenPGP:</a:t>
            </a:r>
          </a:p>
          <a:p>
            <a:pPr lvl="2" eaLnBrk="1" hangingPunct="1"/>
            <a:r>
              <a:rPr lang="en-US" altLang="en-US" dirty="0"/>
              <a:t>AES</a:t>
            </a:r>
          </a:p>
          <a:p>
            <a:pPr lvl="2" eaLnBrk="1" hangingPunct="1"/>
            <a:r>
              <a:rPr lang="en-US" altLang="en-US" dirty="0"/>
              <a:t>IDEA</a:t>
            </a:r>
          </a:p>
          <a:p>
            <a:pPr lvl="2" eaLnBrk="1" hangingPunct="1"/>
            <a:r>
              <a:rPr lang="en-US" altLang="en-US" dirty="0"/>
              <a:t>RSA</a:t>
            </a:r>
          </a:p>
          <a:p>
            <a:pPr lvl="2" eaLnBrk="1" hangingPunct="1"/>
            <a:r>
              <a:rPr lang="en-US" altLang="en-US" dirty="0"/>
              <a:t>DSA</a:t>
            </a:r>
          </a:p>
          <a:p>
            <a:pPr lvl="2" eaLnBrk="1" hangingPunct="1"/>
            <a:r>
              <a:rPr lang="en-US" altLang="en-US" dirty="0"/>
              <a:t>SHA</a:t>
            </a:r>
          </a:p>
        </p:txBody>
      </p:sp>
    </p:spTree>
    <p:extLst>
      <p:ext uri="{BB962C8B-B14F-4D97-AF65-F5344CB8AC3E}">
        <p14:creationId xmlns:p14="http://schemas.microsoft.com/office/powerpoint/2010/main" val="2616201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p:txBody>
          <a:bodyPr/>
          <a:lstStyle/>
          <a:p>
            <a:r>
              <a:rPr lang="en-US" altLang="en-US" dirty="0"/>
              <a:t>Understanding Cryptography Basics</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p:txBody>
          <a:bodyPr/>
          <a:lstStyle/>
          <a:p>
            <a:r>
              <a:rPr lang="en-US" altLang="en-US" dirty="0"/>
              <a:t>Cryptography </a:t>
            </a:r>
          </a:p>
          <a:p>
            <a:pPr lvl="1"/>
            <a:r>
              <a:rPr lang="en-US" altLang="en-US" dirty="0"/>
              <a:t>Process of converting </a:t>
            </a:r>
            <a:r>
              <a:rPr lang="en-US" altLang="en-US" b="1" dirty="0"/>
              <a:t>plaintext</a:t>
            </a:r>
            <a:r>
              <a:rPr lang="en-US" altLang="en-US" dirty="0"/>
              <a:t> into </a:t>
            </a:r>
            <a:r>
              <a:rPr lang="en-US" altLang="en-US" b="1" dirty="0"/>
              <a:t>ciphertext</a:t>
            </a:r>
          </a:p>
          <a:p>
            <a:pPr lvl="2"/>
            <a:r>
              <a:rPr lang="en-US" altLang="en-US" dirty="0"/>
              <a:t>Plaintext: Readable text </a:t>
            </a:r>
          </a:p>
          <a:p>
            <a:pPr lvl="2"/>
            <a:r>
              <a:rPr lang="en-US" altLang="en-US" dirty="0"/>
              <a:t>Ciphertext: Unreadable or encrypted text</a:t>
            </a:r>
          </a:p>
          <a:p>
            <a:pPr lvl="1"/>
            <a:r>
              <a:rPr lang="en-US" altLang="en-US" dirty="0"/>
              <a:t>Used to hide data from unauthorized users</a:t>
            </a:r>
          </a:p>
          <a:p>
            <a:r>
              <a:rPr lang="en-US" altLang="en-US" dirty="0"/>
              <a:t>Decryption </a:t>
            </a:r>
          </a:p>
          <a:p>
            <a:pPr lvl="1"/>
            <a:r>
              <a:rPr lang="en-US" altLang="en-US" dirty="0"/>
              <a:t>Process of converting ciphertext back to plaintext</a:t>
            </a:r>
          </a:p>
        </p:txBody>
      </p:sp>
    </p:spTree>
    <p:extLst>
      <p:ext uri="{BB962C8B-B14F-4D97-AF65-F5344CB8AC3E}">
        <p14:creationId xmlns:p14="http://schemas.microsoft.com/office/powerpoint/2010/main" val="19178450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Digital Signatures (6 of 6)</a:t>
            </a:r>
            <a:endParaRPr lang="en-US" dirty="0"/>
          </a:p>
        </p:txBody>
      </p:sp>
      <p:sp>
        <p:nvSpPr>
          <p:cNvPr id="2" name="Text Placeholder 1"/>
          <p:cNvSpPr>
            <a:spLocks noGrp="1"/>
          </p:cNvSpPr>
          <p:nvPr>
            <p:ph type="body" sz="quarter" idx="17"/>
          </p:nvPr>
        </p:nvSpPr>
        <p:spPr/>
        <p:txBody>
          <a:bodyPr>
            <a:noAutofit/>
          </a:bodyPr>
          <a:lstStyle/>
          <a:p>
            <a:r>
              <a:rPr lang="en-US" altLang="en-US" b="1" dirty="0"/>
              <a:t>Secure Multipurpose Internet Mail Extension (S/MIME)</a:t>
            </a:r>
          </a:p>
          <a:p>
            <a:pPr lvl="1"/>
            <a:r>
              <a:rPr lang="en-US" altLang="en-US" dirty="0"/>
              <a:t>Another public key encryption standard </a:t>
            </a:r>
          </a:p>
          <a:p>
            <a:pPr lvl="2"/>
            <a:r>
              <a:rPr lang="en-US" altLang="en-US" dirty="0"/>
              <a:t>Used to encrypt and digitally sign email</a:t>
            </a:r>
          </a:p>
          <a:p>
            <a:pPr lvl="2"/>
            <a:r>
              <a:rPr lang="en-US" altLang="en-US" dirty="0"/>
              <a:t>Can encrypt email messages containing attachments </a:t>
            </a:r>
          </a:p>
          <a:p>
            <a:pPr lvl="2"/>
            <a:r>
              <a:rPr lang="en-US" altLang="en-US" dirty="0"/>
              <a:t>Can use PKI certificates for authentication</a:t>
            </a:r>
          </a:p>
          <a:p>
            <a:pPr lvl="2"/>
            <a:r>
              <a:rPr lang="en-US" altLang="en-US" dirty="0"/>
              <a:t>Widely used for email encryption </a:t>
            </a:r>
          </a:p>
          <a:p>
            <a:pPr lvl="3"/>
            <a:r>
              <a:rPr lang="en-US" altLang="en-US" dirty="0"/>
              <a:t>Built into Microsoft Outlook</a:t>
            </a:r>
          </a:p>
        </p:txBody>
      </p:sp>
    </p:spTree>
    <p:extLst>
      <p:ext uri="{BB962C8B-B14F-4D97-AF65-F5344CB8AC3E}">
        <p14:creationId xmlns:p14="http://schemas.microsoft.com/office/powerpoint/2010/main" val="24676113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Sensitive Data Encryption</a:t>
            </a:r>
            <a:endParaRPr lang="en-US" dirty="0"/>
          </a:p>
        </p:txBody>
      </p:sp>
      <p:sp>
        <p:nvSpPr>
          <p:cNvPr id="2" name="Text Placeholder 1"/>
          <p:cNvSpPr>
            <a:spLocks noGrp="1"/>
          </p:cNvSpPr>
          <p:nvPr>
            <p:ph type="body" sz="quarter" idx="17"/>
          </p:nvPr>
        </p:nvSpPr>
        <p:spPr/>
        <p:txBody>
          <a:bodyPr>
            <a:noAutofit/>
          </a:bodyPr>
          <a:lstStyle/>
          <a:p>
            <a:r>
              <a:rPr lang="en-US" altLang="en-US" dirty="0"/>
              <a:t>Make it a policy to exchange test results and sensitive documents in encrypted form</a:t>
            </a:r>
          </a:p>
          <a:p>
            <a:pPr lvl="1"/>
            <a:r>
              <a:rPr lang="en-US" altLang="en-US" dirty="0"/>
              <a:t>Recommend doing so to clients as well</a:t>
            </a:r>
          </a:p>
          <a:p>
            <a:r>
              <a:rPr lang="en-US" altLang="en-US" dirty="0"/>
              <a:t>Organizations might also need to encrypt </a:t>
            </a:r>
            <a:r>
              <a:rPr lang="en-US" altLang="en-US" b="1" dirty="0"/>
              <a:t>data at rest</a:t>
            </a:r>
          </a:p>
          <a:p>
            <a:pPr lvl="1"/>
            <a:r>
              <a:rPr lang="en-US" altLang="en-US" dirty="0"/>
              <a:t>Data at rest</a:t>
            </a:r>
          </a:p>
          <a:p>
            <a:pPr lvl="2"/>
            <a:r>
              <a:rPr lang="en-US" altLang="en-US" dirty="0"/>
              <a:t>Data not moving through the network or being used by OS</a:t>
            </a:r>
          </a:p>
          <a:p>
            <a:pPr lvl="2"/>
            <a:r>
              <a:rPr lang="en-US" altLang="en-US" dirty="0"/>
              <a:t>Refers to data stored on workstations, servers, smartphones, removable drives, backup media, and laptop computers</a:t>
            </a:r>
          </a:p>
        </p:txBody>
      </p:sp>
    </p:spTree>
    <p:extLst>
      <p:ext uri="{BB962C8B-B14F-4D97-AF65-F5344CB8AC3E}">
        <p14:creationId xmlns:p14="http://schemas.microsoft.com/office/powerpoint/2010/main" val="39084845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Hashing Algorithms</a:t>
            </a:r>
            <a:endParaRPr lang="en-US" dirty="0"/>
          </a:p>
        </p:txBody>
      </p:sp>
      <p:sp>
        <p:nvSpPr>
          <p:cNvPr id="2" name="Text Placeholder 1"/>
          <p:cNvSpPr>
            <a:spLocks noGrp="1"/>
          </p:cNvSpPr>
          <p:nvPr>
            <p:ph type="body" sz="quarter" idx="17"/>
          </p:nvPr>
        </p:nvSpPr>
        <p:spPr/>
        <p:txBody>
          <a:bodyPr>
            <a:noAutofit/>
          </a:bodyPr>
          <a:lstStyle/>
          <a:p>
            <a:r>
              <a:rPr lang="en-US" altLang="en-US" dirty="0"/>
              <a:t>Hashing takes a variable-length message and produces a fixed-length hash value (called a </a:t>
            </a:r>
            <a:r>
              <a:rPr lang="en-US" altLang="en-US" b="1" dirty="0"/>
              <a:t>message digest</a:t>
            </a:r>
            <a:r>
              <a:rPr lang="en-US" altLang="en-US" dirty="0"/>
              <a:t>)</a:t>
            </a:r>
          </a:p>
          <a:p>
            <a:pPr lvl="1"/>
            <a:r>
              <a:rPr lang="en-US" altLang="en-US" dirty="0"/>
              <a:t>Used to verify integrity of the data or message</a:t>
            </a:r>
          </a:p>
          <a:p>
            <a:pPr lvl="1"/>
            <a:r>
              <a:rPr lang="en-US" altLang="en-US" dirty="0"/>
              <a:t>In a sense, it is like a fingerprint of the message</a:t>
            </a:r>
          </a:p>
          <a:p>
            <a:pPr lvl="1"/>
            <a:r>
              <a:rPr lang="en-US" altLang="en-US" dirty="0"/>
              <a:t>If message is changed, hash value also changes</a:t>
            </a:r>
          </a:p>
          <a:p>
            <a:pPr lvl="2"/>
            <a:r>
              <a:rPr lang="en-US" altLang="en-US" dirty="0"/>
              <a:t>The recipient knows that the original message changed during transmission</a:t>
            </a:r>
          </a:p>
          <a:p>
            <a:r>
              <a:rPr lang="en-US" altLang="en-US" dirty="0"/>
              <a:t>Collisions</a:t>
            </a:r>
          </a:p>
          <a:p>
            <a:pPr lvl="1"/>
            <a:r>
              <a:rPr lang="en-US" altLang="en-US" dirty="0"/>
              <a:t>Two different messages producing the same hash value results in collision</a:t>
            </a:r>
          </a:p>
          <a:p>
            <a:pPr lvl="2"/>
            <a:r>
              <a:rPr lang="en-US" altLang="en-US" dirty="0"/>
              <a:t>A good hashing algorithm is one that’s resistant to collisions</a:t>
            </a:r>
          </a:p>
        </p:txBody>
      </p:sp>
    </p:spTree>
    <p:extLst>
      <p:ext uri="{BB962C8B-B14F-4D97-AF65-F5344CB8AC3E}">
        <p14:creationId xmlns:p14="http://schemas.microsoft.com/office/powerpoint/2010/main" val="36924448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Hashing Algorithms (1 of 2)</a:t>
            </a:r>
            <a:endParaRPr lang="en-US" dirty="0"/>
          </a:p>
        </p:txBody>
      </p:sp>
      <p:graphicFrame>
        <p:nvGraphicFramePr>
          <p:cNvPr id="7" name="Table 7">
            <a:extLst>
              <a:ext uri="{FF2B5EF4-FFF2-40B4-BE49-F238E27FC236}">
                <a16:creationId xmlns:a16="http://schemas.microsoft.com/office/drawing/2014/main" id="{D6C92B47-6BFE-4ABB-9345-E0CC5AE57C53}"/>
              </a:ext>
            </a:extLst>
          </p:cNvPr>
          <p:cNvGraphicFramePr>
            <a:graphicFrameLocks noGrp="1"/>
          </p:cNvGraphicFramePr>
          <p:nvPr>
            <p:ph type="tbl" sz="quarter" idx="10"/>
            <p:extLst>
              <p:ext uri="{D42A27DB-BD31-4B8C-83A1-F6EECF244321}">
                <p14:modId xmlns:p14="http://schemas.microsoft.com/office/powerpoint/2010/main" val="3907286625"/>
              </p:ext>
            </p:extLst>
          </p:nvPr>
        </p:nvGraphicFramePr>
        <p:xfrm>
          <a:off x="655608" y="1242921"/>
          <a:ext cx="10698192" cy="4781851"/>
        </p:xfrm>
        <a:graphic>
          <a:graphicData uri="http://schemas.openxmlformats.org/drawingml/2006/table">
            <a:tbl>
              <a:tblPr firstRow="1" bandRow="1">
                <a:tableStyleId>{5C22544A-7EE6-4342-B048-85BDC9FD1C3A}</a:tableStyleId>
              </a:tblPr>
              <a:tblGrid>
                <a:gridCol w="1362378">
                  <a:extLst>
                    <a:ext uri="{9D8B030D-6E8A-4147-A177-3AD203B41FA5}">
                      <a16:colId xmlns:a16="http://schemas.microsoft.com/office/drawing/2014/main" val="2309526281"/>
                    </a:ext>
                  </a:extLst>
                </a:gridCol>
                <a:gridCol w="9335814">
                  <a:extLst>
                    <a:ext uri="{9D8B030D-6E8A-4147-A177-3AD203B41FA5}">
                      <a16:colId xmlns:a16="http://schemas.microsoft.com/office/drawing/2014/main" val="1355236349"/>
                    </a:ext>
                  </a:extLst>
                </a:gridCol>
              </a:tblGrid>
              <a:tr h="444943">
                <a:tc>
                  <a:txBody>
                    <a:bodyPr/>
                    <a:lstStyle/>
                    <a:p>
                      <a:r>
                        <a:rPr lang="en-IN" dirty="0"/>
                        <a:t>Algorithm</a:t>
                      </a:r>
                    </a:p>
                  </a:txBody>
                  <a:tcPr/>
                </a:tc>
                <a:tc>
                  <a:txBody>
                    <a:bodyPr/>
                    <a:lstStyle/>
                    <a:p>
                      <a:r>
                        <a:rPr lang="en-IN" dirty="0"/>
                        <a:t>Description</a:t>
                      </a:r>
                    </a:p>
                  </a:txBody>
                  <a:tcPr/>
                </a:tc>
                <a:extLst>
                  <a:ext uri="{0D108BD9-81ED-4DB2-BD59-A6C34878D82A}">
                    <a16:rowId xmlns:a16="http://schemas.microsoft.com/office/drawing/2014/main" val="876252358"/>
                  </a:ext>
                </a:extLst>
              </a:tr>
              <a:tr h="382476">
                <a:tc>
                  <a:txBody>
                    <a:bodyPr/>
                    <a:lstStyle/>
                    <a:p>
                      <a:r>
                        <a:rPr lang="en-IN" sz="1800" b="0" i="0" u="none" strike="noStrike" kern="1200" baseline="0" dirty="0">
                          <a:solidFill>
                            <a:schemeClr val="dk1"/>
                          </a:solidFill>
                          <a:latin typeface="+mn-lt"/>
                          <a:ea typeface="+mn-ea"/>
                          <a:cs typeface="+mn-cs"/>
                        </a:rPr>
                        <a:t>MD2</a:t>
                      </a:r>
                      <a:endParaRPr lang="en-IN" dirty="0"/>
                    </a:p>
                  </a:txBody>
                  <a:tcPr/>
                </a:tc>
                <a:tc>
                  <a:txBody>
                    <a:bodyPr/>
                    <a:lstStyle/>
                    <a:p>
                      <a:r>
                        <a:rPr lang="en-US" sz="1800" b="0" i="0" u="none" strike="noStrike" kern="1200" baseline="0" dirty="0">
                          <a:solidFill>
                            <a:schemeClr val="dk1"/>
                          </a:solidFill>
                          <a:latin typeface="+mn-lt"/>
                          <a:ea typeface="+mn-ea"/>
                          <a:cs typeface="+mn-cs"/>
                        </a:rPr>
                        <a:t>Developed by Ronald L. Rivest in 1989, this algorithm was optimized for 8-bit machines.</a:t>
                      </a:r>
                      <a:endParaRPr lang="en-IN" dirty="0"/>
                    </a:p>
                  </a:txBody>
                  <a:tcPr/>
                </a:tc>
                <a:extLst>
                  <a:ext uri="{0D108BD9-81ED-4DB2-BD59-A6C34878D82A}">
                    <a16:rowId xmlns:a16="http://schemas.microsoft.com/office/drawing/2014/main" val="339418299"/>
                  </a:ext>
                </a:extLst>
              </a:tr>
              <a:tr h="634552">
                <a:tc>
                  <a:txBody>
                    <a:bodyPr/>
                    <a:lstStyle/>
                    <a:p>
                      <a:r>
                        <a:rPr lang="en-IN" sz="1800" b="0" i="0" u="none" strike="noStrike" kern="1200" baseline="0" dirty="0">
                          <a:solidFill>
                            <a:schemeClr val="dk1"/>
                          </a:solidFill>
                          <a:latin typeface="+mn-lt"/>
                          <a:ea typeface="+mn-ea"/>
                          <a:cs typeface="+mn-cs"/>
                        </a:rPr>
                        <a:t>MD4</a:t>
                      </a:r>
                      <a:endParaRPr lang="en-IN" dirty="0"/>
                    </a:p>
                  </a:txBody>
                  <a:tcPr/>
                </a:tc>
                <a:tc>
                  <a:txBody>
                    <a:bodyPr/>
                    <a:lstStyle/>
                    <a:p>
                      <a:r>
                        <a:rPr lang="en-US" sz="1800" b="0" i="0" u="none" strike="noStrike" kern="1200" baseline="0" dirty="0">
                          <a:solidFill>
                            <a:schemeClr val="dk1"/>
                          </a:solidFill>
                          <a:latin typeface="+mn-lt"/>
                          <a:ea typeface="+mn-ea"/>
                          <a:cs typeface="+mn-cs"/>
                        </a:rPr>
                        <a:t>Developed by Rivest in 1990. Using a PC, collisions in this version can now be found in less than 1 minute. Microsoft Windows still uses RC4 to store password hashes.</a:t>
                      </a:r>
                      <a:endParaRPr lang="en-IN" dirty="0"/>
                    </a:p>
                  </a:txBody>
                  <a:tcPr/>
                </a:tc>
                <a:extLst>
                  <a:ext uri="{0D108BD9-81ED-4DB2-BD59-A6C34878D82A}">
                    <a16:rowId xmlns:a16="http://schemas.microsoft.com/office/drawing/2014/main" val="3417391911"/>
                  </a:ext>
                </a:extLst>
              </a:tr>
              <a:tr h="947180">
                <a:tc>
                  <a:txBody>
                    <a:bodyPr/>
                    <a:lstStyle/>
                    <a:p>
                      <a:r>
                        <a:rPr lang="en-IN" sz="1800" b="0" i="0" u="none" strike="noStrike" kern="1200" baseline="0" dirty="0">
                          <a:solidFill>
                            <a:schemeClr val="dk1"/>
                          </a:solidFill>
                          <a:latin typeface="+mn-lt"/>
                          <a:ea typeface="+mn-ea"/>
                          <a:cs typeface="+mn-cs"/>
                        </a:rPr>
                        <a:t>MD5</a:t>
                      </a:r>
                      <a:endParaRPr lang="en-IN" dirty="0"/>
                    </a:p>
                  </a:txBody>
                  <a:tcPr/>
                </a:tc>
                <a:tc>
                  <a:txBody>
                    <a:bodyPr/>
                    <a:lstStyle/>
                    <a:p>
                      <a:r>
                        <a:rPr lang="en-US" sz="1800" b="0" i="0" u="none" strike="noStrike" kern="1200" baseline="0" dirty="0">
                          <a:solidFill>
                            <a:schemeClr val="dk1"/>
                          </a:solidFill>
                          <a:latin typeface="+mn-lt"/>
                          <a:ea typeface="+mn-ea"/>
                          <a:cs typeface="+mn-cs"/>
                        </a:rPr>
                        <a:t>Developed by Rivest in 1991. It was estimated in 1994 that creating a computer that could find collisions with brute-force attacks would cost $10 million. However, a collision for an MD5 hash can now be found with just a few machines within a few hours.</a:t>
                      </a:r>
                      <a:endParaRPr lang="en-IN" dirty="0"/>
                    </a:p>
                  </a:txBody>
                  <a:tcPr/>
                </a:tc>
                <a:extLst>
                  <a:ext uri="{0D108BD9-81ED-4DB2-BD59-A6C34878D82A}">
                    <a16:rowId xmlns:a16="http://schemas.microsoft.com/office/drawing/2014/main" val="1976110931"/>
                  </a:ext>
                </a:extLst>
              </a:tr>
              <a:tr h="1178452">
                <a:tc>
                  <a:txBody>
                    <a:bodyPr/>
                    <a:lstStyle/>
                    <a:p>
                      <a:r>
                        <a:rPr lang="en-IN" sz="1800" b="0" i="0" u="none" strike="noStrike" kern="1200" baseline="0" dirty="0">
                          <a:solidFill>
                            <a:schemeClr val="dk1"/>
                          </a:solidFill>
                          <a:latin typeface="+mn-lt"/>
                          <a:ea typeface="+mn-ea"/>
                          <a:cs typeface="+mn-cs"/>
                        </a:rPr>
                        <a:t>MD6</a:t>
                      </a:r>
                      <a:endParaRPr lang="en-IN" dirty="0"/>
                    </a:p>
                  </a:txBody>
                  <a:tcPr/>
                </a:tc>
                <a:tc>
                  <a:txBody>
                    <a:bodyPr/>
                    <a:lstStyle/>
                    <a:p>
                      <a:r>
                        <a:rPr lang="en-US" sz="1800" b="0" i="0" u="none" strike="noStrike" kern="1200" baseline="0" dirty="0">
                          <a:solidFill>
                            <a:schemeClr val="dk1"/>
                          </a:solidFill>
                          <a:latin typeface="+mn-lt"/>
                          <a:ea typeface="+mn-ea"/>
                          <a:cs typeface="+mn-cs"/>
                        </a:rPr>
                        <a:t>Developed by Rivest and his team at MIT in 2008. It uses a Merkle tree-like structure to allow for immense parallel computation of hashes for very long inputs. Speeds in excess of 1 GB/s have been reported as possible for long messages on 16-core CPU architecture. MD6 is not </a:t>
                      </a:r>
                      <a:r>
                        <a:rPr lang="en-IN" sz="1800" b="0" i="0" u="none" strike="noStrike" kern="1200" baseline="0" dirty="0">
                          <a:solidFill>
                            <a:schemeClr val="dk1"/>
                          </a:solidFill>
                          <a:latin typeface="+mn-lt"/>
                          <a:ea typeface="+mn-ea"/>
                          <a:cs typeface="+mn-cs"/>
                        </a:rPr>
                        <a:t>widely used.</a:t>
                      </a:r>
                      <a:endParaRPr lang="en-IN" dirty="0"/>
                    </a:p>
                  </a:txBody>
                  <a:tcPr/>
                </a:tc>
                <a:extLst>
                  <a:ext uri="{0D108BD9-81ED-4DB2-BD59-A6C34878D82A}">
                    <a16:rowId xmlns:a16="http://schemas.microsoft.com/office/drawing/2014/main" val="265195720"/>
                  </a:ext>
                </a:extLst>
              </a:tr>
              <a:tr h="1178452">
                <a:tc>
                  <a:txBody>
                    <a:bodyPr/>
                    <a:lstStyle/>
                    <a:p>
                      <a:r>
                        <a:rPr lang="en-IN" sz="1800" b="0" i="0" u="none" strike="noStrike" kern="1200" baseline="0" dirty="0">
                          <a:solidFill>
                            <a:schemeClr val="dk1"/>
                          </a:solidFill>
                          <a:latin typeface="+mn-lt"/>
                          <a:ea typeface="+mn-ea"/>
                          <a:cs typeface="+mn-cs"/>
                        </a:rPr>
                        <a:t>SHA-1</a:t>
                      </a:r>
                      <a:endParaRPr lang="en-IN" dirty="0"/>
                    </a:p>
                  </a:txBody>
                  <a:tcPr/>
                </a:tc>
                <a:tc>
                  <a:txBody>
                    <a:bodyPr/>
                    <a:lstStyle/>
                    <a:p>
                      <a:r>
                        <a:rPr lang="en-US" sz="1800" b="0" i="0" u="none" strike="noStrike" kern="1200" baseline="0" dirty="0">
                          <a:solidFill>
                            <a:schemeClr val="dk1"/>
                          </a:solidFill>
                          <a:latin typeface="+mn-lt"/>
                          <a:ea typeface="+mn-ea"/>
                          <a:cs typeface="+mn-cs"/>
                        </a:rPr>
                        <a:t>SHA-160, commonly known as SHA-1, has been considered broken since 2005 but is now</a:t>
                      </a:r>
                    </a:p>
                    <a:p>
                      <a:r>
                        <a:rPr lang="en-US" sz="1800" b="0" i="0" u="none" strike="noStrike" kern="1200" baseline="0" dirty="0">
                          <a:solidFill>
                            <a:schemeClr val="dk1"/>
                          </a:solidFill>
                          <a:latin typeface="+mn-lt"/>
                          <a:ea typeface="+mn-ea"/>
                          <a:cs typeface="+mn-cs"/>
                        </a:rPr>
                        <a:t>approaching the date when collision attacks will begin to become available. It uses a 160-bit</a:t>
                      </a:r>
                    </a:p>
                    <a:p>
                      <a:r>
                        <a:rPr lang="en-US" sz="1800" b="0" i="0" u="none" strike="noStrike" kern="1200" baseline="0" dirty="0">
                          <a:solidFill>
                            <a:schemeClr val="dk1"/>
                          </a:solidFill>
                          <a:latin typeface="+mn-lt"/>
                          <a:ea typeface="+mn-ea"/>
                          <a:cs typeface="+mn-cs"/>
                        </a:rPr>
                        <a:t>digest and is, at the time this was written, found in many applications in the government and</a:t>
                      </a:r>
                    </a:p>
                    <a:p>
                      <a:r>
                        <a:rPr lang="en-IN" sz="1800" b="0" i="0" u="none" strike="noStrike" kern="1200" baseline="0" dirty="0">
                          <a:solidFill>
                            <a:schemeClr val="dk1"/>
                          </a:solidFill>
                          <a:latin typeface="+mn-lt"/>
                          <a:ea typeface="+mn-ea"/>
                          <a:cs typeface="+mn-cs"/>
                        </a:rPr>
                        <a:t>private sector.</a:t>
                      </a:r>
                      <a:endParaRPr lang="en-IN" dirty="0"/>
                    </a:p>
                  </a:txBody>
                  <a:tcPr/>
                </a:tc>
                <a:extLst>
                  <a:ext uri="{0D108BD9-81ED-4DB2-BD59-A6C34878D82A}">
                    <a16:rowId xmlns:a16="http://schemas.microsoft.com/office/drawing/2014/main" val="3594379684"/>
                  </a:ext>
                </a:extLst>
              </a:tr>
            </a:tbl>
          </a:graphicData>
        </a:graphic>
      </p:graphicFrame>
    </p:spTree>
    <p:extLst>
      <p:ext uri="{BB962C8B-B14F-4D97-AF65-F5344CB8AC3E}">
        <p14:creationId xmlns:p14="http://schemas.microsoft.com/office/powerpoint/2010/main" val="697726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en-US" dirty="0"/>
              <a:t>Hashing Algorithms (2 of 2)</a:t>
            </a:r>
            <a:endParaRPr lang="en-US" dirty="0"/>
          </a:p>
        </p:txBody>
      </p:sp>
      <p:graphicFrame>
        <p:nvGraphicFramePr>
          <p:cNvPr id="7" name="Table 7">
            <a:extLst>
              <a:ext uri="{FF2B5EF4-FFF2-40B4-BE49-F238E27FC236}">
                <a16:creationId xmlns:a16="http://schemas.microsoft.com/office/drawing/2014/main" id="{D6C92B47-6BFE-4ABB-9345-E0CC5AE57C53}"/>
              </a:ext>
            </a:extLst>
          </p:cNvPr>
          <p:cNvGraphicFramePr>
            <a:graphicFrameLocks noGrp="1"/>
          </p:cNvGraphicFramePr>
          <p:nvPr>
            <p:ph type="tbl" sz="quarter" idx="10"/>
            <p:extLst>
              <p:ext uri="{D42A27DB-BD31-4B8C-83A1-F6EECF244321}">
                <p14:modId xmlns:p14="http://schemas.microsoft.com/office/powerpoint/2010/main" val="1378331015"/>
              </p:ext>
            </p:extLst>
          </p:nvPr>
        </p:nvGraphicFramePr>
        <p:xfrm>
          <a:off x="655608" y="1715886"/>
          <a:ext cx="10698192" cy="2550976"/>
        </p:xfrm>
        <a:graphic>
          <a:graphicData uri="http://schemas.openxmlformats.org/drawingml/2006/table">
            <a:tbl>
              <a:tblPr firstRow="1" bandRow="1">
                <a:tableStyleId>{5C22544A-7EE6-4342-B048-85BDC9FD1C3A}</a:tableStyleId>
              </a:tblPr>
              <a:tblGrid>
                <a:gridCol w="1283551">
                  <a:extLst>
                    <a:ext uri="{9D8B030D-6E8A-4147-A177-3AD203B41FA5}">
                      <a16:colId xmlns:a16="http://schemas.microsoft.com/office/drawing/2014/main" val="2309526281"/>
                    </a:ext>
                  </a:extLst>
                </a:gridCol>
                <a:gridCol w="9414641">
                  <a:extLst>
                    <a:ext uri="{9D8B030D-6E8A-4147-A177-3AD203B41FA5}">
                      <a16:colId xmlns:a16="http://schemas.microsoft.com/office/drawing/2014/main" val="1355236349"/>
                    </a:ext>
                  </a:extLst>
                </a:gridCol>
              </a:tblGrid>
              <a:tr h="444943">
                <a:tc>
                  <a:txBody>
                    <a:bodyPr/>
                    <a:lstStyle/>
                    <a:p>
                      <a:r>
                        <a:rPr lang="en-IN" dirty="0"/>
                        <a:t>Algorithm</a:t>
                      </a:r>
                    </a:p>
                  </a:txBody>
                  <a:tcPr/>
                </a:tc>
                <a:tc>
                  <a:txBody>
                    <a:bodyPr/>
                    <a:lstStyle/>
                    <a:p>
                      <a:r>
                        <a:rPr lang="en-IN" dirty="0"/>
                        <a:t>Description</a:t>
                      </a:r>
                    </a:p>
                  </a:txBody>
                  <a:tcPr/>
                </a:tc>
                <a:extLst>
                  <a:ext uri="{0D108BD9-81ED-4DB2-BD59-A6C34878D82A}">
                    <a16:rowId xmlns:a16="http://schemas.microsoft.com/office/drawing/2014/main" val="876252358"/>
                  </a:ext>
                </a:extLst>
              </a:tr>
              <a:tr h="917313">
                <a:tc>
                  <a:txBody>
                    <a:bodyPr/>
                    <a:lstStyle/>
                    <a:p>
                      <a:r>
                        <a:rPr lang="en-IN" sz="1800" b="0" i="0" u="none" strike="noStrike" kern="1200" baseline="0" dirty="0">
                          <a:solidFill>
                            <a:schemeClr val="dk1"/>
                          </a:solidFill>
                          <a:latin typeface="+mn-lt"/>
                          <a:ea typeface="+mn-ea"/>
                          <a:cs typeface="+mn-cs"/>
                        </a:rPr>
                        <a:t>SHA-2</a:t>
                      </a:r>
                      <a:endParaRPr lang="en-IN" dirty="0"/>
                    </a:p>
                  </a:txBody>
                  <a:tcPr/>
                </a:tc>
                <a:tc>
                  <a:txBody>
                    <a:bodyPr/>
                    <a:lstStyle/>
                    <a:p>
                      <a:r>
                        <a:rPr lang="en-US" sz="1800" b="0" i="0" u="none" strike="noStrike" kern="1200" baseline="0" dirty="0">
                          <a:solidFill>
                            <a:schemeClr val="dk1"/>
                          </a:solidFill>
                          <a:latin typeface="+mn-lt"/>
                          <a:ea typeface="+mn-ea"/>
                          <a:cs typeface="+mn-cs"/>
                        </a:rPr>
                        <a:t>A collective designation for the longer digest versions of SHA algorithms: SHA-224, SHA-256,</a:t>
                      </a:r>
                    </a:p>
                    <a:p>
                      <a:r>
                        <a:rPr lang="en-US" sz="1800" b="0" i="0" u="none" strike="noStrike" kern="1200" baseline="0" dirty="0">
                          <a:solidFill>
                            <a:schemeClr val="dk1"/>
                          </a:solidFill>
                          <a:latin typeface="+mn-lt"/>
                          <a:ea typeface="+mn-ea"/>
                          <a:cs typeface="+mn-cs"/>
                        </a:rPr>
                        <a:t>SHA-384, and SHA-512. SHA-2 versions use essentially the same algorithm as SHA-160, but</a:t>
                      </a:r>
                    </a:p>
                    <a:p>
                      <a:r>
                        <a:rPr lang="en-US" sz="1800" b="0" i="0" u="none" strike="noStrike" kern="1200" baseline="0" dirty="0">
                          <a:solidFill>
                            <a:schemeClr val="dk1"/>
                          </a:solidFill>
                          <a:latin typeface="+mn-lt"/>
                          <a:ea typeface="+mn-ea"/>
                          <a:cs typeface="+mn-cs"/>
                        </a:rPr>
                        <a:t>the longer digests make collisions harder to find.</a:t>
                      </a:r>
                      <a:endParaRPr lang="en-IN" dirty="0"/>
                    </a:p>
                  </a:txBody>
                  <a:tcPr/>
                </a:tc>
                <a:extLst>
                  <a:ext uri="{0D108BD9-81ED-4DB2-BD59-A6C34878D82A}">
                    <a16:rowId xmlns:a16="http://schemas.microsoft.com/office/drawing/2014/main" val="265195720"/>
                  </a:ext>
                </a:extLst>
              </a:tr>
              <a:tr h="1178452">
                <a:tc>
                  <a:txBody>
                    <a:bodyPr/>
                    <a:lstStyle/>
                    <a:p>
                      <a:r>
                        <a:rPr lang="en-IN" sz="1800" b="0" i="0" u="none" strike="noStrike" kern="1200" baseline="0" dirty="0">
                          <a:solidFill>
                            <a:schemeClr val="dk1"/>
                          </a:solidFill>
                          <a:latin typeface="+mn-lt"/>
                          <a:ea typeface="+mn-ea"/>
                          <a:cs typeface="+mn-cs"/>
                        </a:rPr>
                        <a:t>SHA-3</a:t>
                      </a:r>
                      <a:endParaRPr lang="en-IN" dirty="0"/>
                    </a:p>
                  </a:txBody>
                  <a:tcPr/>
                </a:tc>
                <a:tc>
                  <a:txBody>
                    <a:bodyPr/>
                    <a:lstStyle/>
                    <a:p>
                      <a:r>
                        <a:rPr lang="en-US" sz="1800" b="0" i="0" u="none" strike="noStrike" kern="1200" baseline="0" dirty="0">
                          <a:solidFill>
                            <a:schemeClr val="dk1"/>
                          </a:solidFill>
                          <a:latin typeface="+mn-lt"/>
                          <a:ea typeface="+mn-ea"/>
                          <a:cs typeface="+mn-cs"/>
                        </a:rPr>
                        <a:t>Keccak was selected as the SHA-3 standard by N I S T in 2015. Keccak, or SHA-3, can take an</a:t>
                      </a:r>
                    </a:p>
                    <a:p>
                      <a:r>
                        <a:rPr lang="en-US" sz="1800" b="0" i="0" u="none" strike="noStrike" kern="1200" baseline="0" dirty="0">
                          <a:solidFill>
                            <a:schemeClr val="dk1"/>
                          </a:solidFill>
                          <a:latin typeface="+mn-lt"/>
                          <a:ea typeface="+mn-ea"/>
                          <a:cs typeface="+mn-cs"/>
                        </a:rPr>
                        <a:t>input of any size and create an output of any size. SHA-3 is not intended to immediately</a:t>
                      </a:r>
                    </a:p>
                    <a:p>
                      <a:r>
                        <a:rPr lang="en-US" sz="1800" b="0" i="0" u="none" strike="noStrike" kern="1200" baseline="0" dirty="0">
                          <a:solidFill>
                            <a:schemeClr val="dk1"/>
                          </a:solidFill>
                          <a:latin typeface="+mn-lt"/>
                          <a:ea typeface="+mn-ea"/>
                          <a:cs typeface="+mn-cs"/>
                        </a:rPr>
                        <a:t>replace SHA-2 and varies greatly in design from its SHA predecessors. You can read more</a:t>
                      </a:r>
                    </a:p>
                    <a:p>
                      <a:r>
                        <a:rPr lang="en-IN" sz="1800" b="0" i="0" u="none" strike="noStrike" kern="1200" baseline="0" dirty="0">
                          <a:solidFill>
                            <a:schemeClr val="dk1"/>
                          </a:solidFill>
                          <a:latin typeface="+mn-lt"/>
                          <a:ea typeface="+mn-ea"/>
                          <a:cs typeface="+mn-cs"/>
                        </a:rPr>
                        <a:t>about the Keccak algorithm on its website (keccak.noekeon.org)</a:t>
                      </a:r>
                      <a:r>
                        <a:rPr lang="en-IN" sz="1800" b="0" i="1" u="none" strike="noStrike" kern="1200" baseline="0" dirty="0">
                          <a:solidFill>
                            <a:schemeClr val="dk1"/>
                          </a:solidFill>
                          <a:latin typeface="+mn-lt"/>
                          <a:ea typeface="+mn-ea"/>
                          <a:cs typeface="+mn-cs"/>
                        </a:rPr>
                        <a:t>.</a:t>
                      </a:r>
                      <a:endParaRPr lang="en-IN" dirty="0"/>
                    </a:p>
                  </a:txBody>
                  <a:tcPr/>
                </a:tc>
                <a:extLst>
                  <a:ext uri="{0D108BD9-81ED-4DB2-BD59-A6C34878D82A}">
                    <a16:rowId xmlns:a16="http://schemas.microsoft.com/office/drawing/2014/main" val="3594379684"/>
                  </a:ext>
                </a:extLst>
              </a:tr>
            </a:tbl>
          </a:graphicData>
        </a:graphic>
      </p:graphicFrame>
    </p:spTree>
    <p:extLst>
      <p:ext uri="{BB962C8B-B14F-4D97-AF65-F5344CB8AC3E}">
        <p14:creationId xmlns:p14="http://schemas.microsoft.com/office/powerpoint/2010/main" val="39374304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12-1</a:t>
            </a:r>
          </a:p>
        </p:txBody>
      </p:sp>
      <p:sp>
        <p:nvSpPr>
          <p:cNvPr id="2" name="Text Placeholder 1"/>
          <p:cNvSpPr>
            <a:spLocks noGrp="1"/>
          </p:cNvSpPr>
          <p:nvPr>
            <p:ph type="body" sz="quarter" idx="15"/>
          </p:nvPr>
        </p:nvSpPr>
        <p:spPr/>
        <p:txBody>
          <a:bodyPr/>
          <a:lstStyle/>
          <a:p>
            <a:r>
              <a:rPr lang="en-US" sz="2000" dirty="0"/>
              <a:t>Digital signatures are used to do which of the following?</a:t>
            </a:r>
          </a:p>
          <a:p>
            <a:endParaRPr lang="en-US" sz="2000" dirty="0"/>
          </a:p>
          <a:p>
            <a:pPr marL="457200" indent="-457200">
              <a:buFont typeface="+mj-lt"/>
              <a:buAutoNum type="alphaLcPeriod"/>
            </a:pPr>
            <a:r>
              <a:rPr lang="en-US" sz="2000" dirty="0"/>
              <a:t>Verify that a message was received</a:t>
            </a:r>
          </a:p>
          <a:p>
            <a:pPr marL="457200" indent="-457200">
              <a:buFont typeface="+mj-lt"/>
              <a:buAutoNum type="alphaLcPeriod"/>
            </a:pPr>
            <a:r>
              <a:rPr lang="en-US" sz="2000" dirty="0"/>
              <a:t>Ensure that repudiation is provided</a:t>
            </a:r>
          </a:p>
          <a:p>
            <a:pPr marL="457200" indent="-457200">
              <a:buFont typeface="+mj-lt"/>
              <a:buAutoNum type="alphaLcPeriod"/>
            </a:pPr>
            <a:r>
              <a:rPr lang="en-US" sz="2000" dirty="0"/>
              <a:t>Provide authentication and nonrepudiation</a:t>
            </a:r>
          </a:p>
          <a:p>
            <a:pPr marL="457200" indent="-457200">
              <a:buFont typeface="+mj-lt"/>
              <a:buAutoNum type="alphaLcPeriod"/>
            </a:pPr>
            <a:r>
              <a:rPr lang="en-US" sz="2000" dirty="0"/>
              <a:t>Encrypt sensitive messages</a:t>
            </a:r>
          </a:p>
        </p:txBody>
      </p:sp>
    </p:spTree>
    <p:extLst>
      <p:ext uri="{BB962C8B-B14F-4D97-AF65-F5344CB8AC3E}">
        <p14:creationId xmlns:p14="http://schemas.microsoft.com/office/powerpoint/2010/main" val="22227424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12-1: Answer</a:t>
            </a:r>
          </a:p>
        </p:txBody>
      </p:sp>
      <p:sp>
        <p:nvSpPr>
          <p:cNvPr id="2" name="Text Placeholder 1"/>
          <p:cNvSpPr>
            <a:spLocks noGrp="1"/>
          </p:cNvSpPr>
          <p:nvPr>
            <p:ph type="body" sz="quarter" idx="15"/>
          </p:nvPr>
        </p:nvSpPr>
        <p:spPr/>
        <p:txBody>
          <a:bodyPr/>
          <a:lstStyle/>
          <a:p>
            <a:r>
              <a:rPr lang="en-US" sz="2000" dirty="0"/>
              <a:t>Digital signatures are used to do which of the following?</a:t>
            </a:r>
          </a:p>
          <a:p>
            <a:endParaRPr lang="en-US" sz="2000" b="1" dirty="0"/>
          </a:p>
          <a:p>
            <a:pPr>
              <a:spcBef>
                <a:spcPts val="600"/>
              </a:spcBef>
              <a:spcAft>
                <a:spcPts val="600"/>
              </a:spcAft>
            </a:pPr>
            <a:r>
              <a:rPr lang="en-US" sz="2000" b="1" dirty="0"/>
              <a:t>Answer: c. Provide authentication and nonrepudiation</a:t>
            </a:r>
          </a:p>
          <a:p>
            <a:pPr>
              <a:spcBef>
                <a:spcPts val="600"/>
              </a:spcBef>
              <a:spcAft>
                <a:spcPts val="600"/>
              </a:spcAft>
            </a:pPr>
            <a:r>
              <a:rPr lang="en-US" sz="2000" b="1" dirty="0"/>
              <a:t>Digital signatures are used to provide authentication and nonrepudiation. In a digital signature, the hash calculated from the message content is encrypted with a private key to ensure authentication and nonrepudiation.</a:t>
            </a:r>
          </a:p>
        </p:txBody>
      </p:sp>
    </p:spTree>
    <p:extLst>
      <p:ext uri="{BB962C8B-B14F-4D97-AF65-F5344CB8AC3E}">
        <p14:creationId xmlns:p14="http://schemas.microsoft.com/office/powerpoint/2010/main" val="39590718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12-2</a:t>
            </a:r>
          </a:p>
        </p:txBody>
      </p:sp>
      <p:sp>
        <p:nvSpPr>
          <p:cNvPr id="2" name="Text Placeholder 1"/>
          <p:cNvSpPr>
            <a:spLocks noGrp="1"/>
          </p:cNvSpPr>
          <p:nvPr>
            <p:ph type="body" sz="quarter" idx="15"/>
          </p:nvPr>
        </p:nvSpPr>
        <p:spPr/>
        <p:txBody>
          <a:bodyPr/>
          <a:lstStyle/>
          <a:p>
            <a:r>
              <a:rPr lang="en-US" sz="2000" dirty="0"/>
              <a:t>OpenPGP is focused on protecting which of the following?</a:t>
            </a:r>
          </a:p>
          <a:p>
            <a:endParaRPr lang="en-US" sz="2000" dirty="0"/>
          </a:p>
          <a:p>
            <a:pPr marL="457200" indent="-457200">
              <a:buFont typeface="+mj-lt"/>
              <a:buAutoNum type="alphaLcPeriod"/>
            </a:pPr>
            <a:r>
              <a:rPr lang="en-US" sz="2000" dirty="0"/>
              <a:t>Web content</a:t>
            </a:r>
          </a:p>
          <a:p>
            <a:pPr marL="457200" indent="-457200">
              <a:buFont typeface="+mj-lt"/>
              <a:buAutoNum type="alphaLcPeriod"/>
            </a:pPr>
            <a:r>
              <a:rPr lang="en-US" sz="2000" dirty="0"/>
              <a:t>Email messages</a:t>
            </a:r>
          </a:p>
          <a:p>
            <a:pPr marL="457200" indent="-457200">
              <a:buFont typeface="+mj-lt"/>
              <a:buAutoNum type="alphaLcPeriod"/>
            </a:pPr>
            <a:r>
              <a:rPr lang="en-US" sz="2000" dirty="0"/>
              <a:t>Database systems</a:t>
            </a:r>
          </a:p>
          <a:p>
            <a:pPr marL="457200" indent="-457200">
              <a:buFont typeface="+mj-lt"/>
              <a:buAutoNum type="alphaLcPeriod"/>
            </a:pPr>
            <a:r>
              <a:rPr lang="en-US" sz="2000" dirty="0"/>
              <a:t>IPSec traffic</a:t>
            </a:r>
          </a:p>
        </p:txBody>
      </p:sp>
    </p:spTree>
    <p:extLst>
      <p:ext uri="{BB962C8B-B14F-4D97-AF65-F5344CB8AC3E}">
        <p14:creationId xmlns:p14="http://schemas.microsoft.com/office/powerpoint/2010/main" val="24563424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Knowledge Check Activity 12-2: Answer</a:t>
            </a:r>
          </a:p>
        </p:txBody>
      </p:sp>
      <p:sp>
        <p:nvSpPr>
          <p:cNvPr id="2" name="Text Placeholder 1"/>
          <p:cNvSpPr>
            <a:spLocks noGrp="1"/>
          </p:cNvSpPr>
          <p:nvPr>
            <p:ph type="body" sz="quarter" idx="15"/>
          </p:nvPr>
        </p:nvSpPr>
        <p:spPr/>
        <p:txBody>
          <a:bodyPr/>
          <a:lstStyle/>
          <a:p>
            <a:r>
              <a:rPr lang="en-US" sz="2000" dirty="0"/>
              <a:t>OpenPGP is focused on protecting which of the following?</a:t>
            </a:r>
          </a:p>
          <a:p>
            <a:endParaRPr lang="en-US" sz="2000" b="1" dirty="0"/>
          </a:p>
          <a:p>
            <a:pPr>
              <a:spcBef>
                <a:spcPts val="600"/>
              </a:spcBef>
              <a:spcAft>
                <a:spcPts val="600"/>
              </a:spcAft>
            </a:pPr>
            <a:r>
              <a:rPr lang="en-US" sz="2000" b="1" dirty="0"/>
              <a:t>Answer: b. Email messages</a:t>
            </a:r>
          </a:p>
          <a:p>
            <a:pPr>
              <a:spcBef>
                <a:spcPts val="600"/>
              </a:spcBef>
              <a:spcAft>
                <a:spcPts val="600"/>
              </a:spcAft>
            </a:pPr>
            <a:r>
              <a:rPr lang="en-US" sz="2000" b="1" dirty="0"/>
              <a:t>OpenPGP is focused on protecting email messages. It is the Internet standard for Pretty Good Privacy (PGP) messages. PGP is a free email encryption program that allows typical users to encrypt email messages.</a:t>
            </a:r>
          </a:p>
        </p:txBody>
      </p:sp>
    </p:spTree>
    <p:extLst>
      <p:ext uri="{BB962C8B-B14F-4D97-AF65-F5344CB8AC3E}">
        <p14:creationId xmlns:p14="http://schemas.microsoft.com/office/powerpoint/2010/main" val="14488397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12-1</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Discuss about hashing algorithms and hash values.</a:t>
            </a:r>
          </a:p>
        </p:txBody>
      </p:sp>
    </p:spTree>
    <p:extLst>
      <p:ext uri="{BB962C8B-B14F-4D97-AF65-F5344CB8AC3E}">
        <p14:creationId xmlns:p14="http://schemas.microsoft.com/office/powerpoint/2010/main" val="471710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p:txBody>
          <a:bodyPr/>
          <a:lstStyle/>
          <a:p>
            <a:r>
              <a:rPr lang="en-US" altLang="en-US" dirty="0"/>
              <a:t>History of Cryptography (1 of 2)</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p:txBody>
          <a:bodyPr/>
          <a:lstStyle/>
          <a:p>
            <a:r>
              <a:rPr lang="en-US" altLang="en-US" dirty="0"/>
              <a:t>Has been around for thousands of years</a:t>
            </a:r>
          </a:p>
          <a:p>
            <a:pPr lvl="1"/>
            <a:r>
              <a:rPr lang="en-US" altLang="en-US" dirty="0"/>
              <a:t>Some Egyptian hieroglyphics were encrypted</a:t>
            </a:r>
          </a:p>
          <a:p>
            <a:pPr lvl="1"/>
            <a:r>
              <a:rPr lang="en-US" altLang="en-US" dirty="0"/>
              <a:t>Parts of the Book of Jeremiah were written using a </a:t>
            </a:r>
            <a:r>
              <a:rPr lang="en-US" altLang="en-US" b="1" dirty="0"/>
              <a:t>cipher</a:t>
            </a:r>
          </a:p>
          <a:p>
            <a:r>
              <a:rPr lang="en-US" altLang="en-US" b="1" dirty="0"/>
              <a:t>Substitution cipher</a:t>
            </a:r>
          </a:p>
          <a:p>
            <a:pPr lvl="1"/>
            <a:r>
              <a:rPr lang="en-US" altLang="en-US" dirty="0"/>
              <a:t>Replaces one letter with another letter </a:t>
            </a:r>
          </a:p>
          <a:p>
            <a:pPr lvl="2"/>
            <a:r>
              <a:rPr lang="en-US" altLang="en-US" dirty="0"/>
              <a:t>Based on a key</a:t>
            </a:r>
          </a:p>
          <a:p>
            <a:pPr lvl="1"/>
            <a:r>
              <a:rPr lang="en-US" altLang="en-US" dirty="0"/>
              <a:t>Example: Julius Caesar’s cipher</a:t>
            </a:r>
          </a:p>
          <a:p>
            <a:pPr lvl="2"/>
            <a:r>
              <a:rPr lang="en-US" altLang="en-US" dirty="0"/>
              <a:t>Shifted each letter of the alphabet three positions</a:t>
            </a:r>
          </a:p>
        </p:txBody>
      </p:sp>
    </p:spTree>
    <p:extLst>
      <p:ext uri="{BB962C8B-B14F-4D97-AF65-F5344CB8AC3E}">
        <p14:creationId xmlns:p14="http://schemas.microsoft.com/office/powerpoint/2010/main" val="2614041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Discussion Activity 12-1: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Discuss about hashing algorithms and hash values.</a:t>
            </a:r>
          </a:p>
          <a:p>
            <a:endParaRPr lang="en-US" sz="2000" b="1" dirty="0"/>
          </a:p>
          <a:p>
            <a:pPr>
              <a:spcBef>
                <a:spcPts val="600"/>
              </a:spcBef>
              <a:spcAft>
                <a:spcPts val="600"/>
              </a:spcAft>
            </a:pPr>
            <a:r>
              <a:rPr lang="en-US" sz="2000" b="1" dirty="0"/>
              <a:t>Answer: Used for verification</a:t>
            </a:r>
          </a:p>
          <a:p>
            <a:pPr>
              <a:spcBef>
                <a:spcPts val="600"/>
              </a:spcBef>
              <a:spcAft>
                <a:spcPts val="600"/>
              </a:spcAft>
            </a:pPr>
            <a:r>
              <a:rPr lang="en-US" sz="2000" b="1" dirty="0"/>
              <a:t>Explanation: Hashing algorithms are used for verification. Hashing takes a variable-length input and converts it to a fixed-length output string called a hash value or message digest.</a:t>
            </a:r>
          </a:p>
          <a:p>
            <a:pPr>
              <a:spcBef>
                <a:spcPts val="600"/>
              </a:spcBef>
              <a:spcAft>
                <a:spcPts val="600"/>
              </a:spcAft>
            </a:pPr>
            <a:r>
              <a:rPr lang="en-US" sz="2000" b="1" dirty="0"/>
              <a:t>.</a:t>
            </a:r>
          </a:p>
        </p:txBody>
      </p:sp>
    </p:spTree>
    <p:extLst>
      <p:ext uri="{BB962C8B-B14F-4D97-AF65-F5344CB8AC3E}">
        <p14:creationId xmlns:p14="http://schemas.microsoft.com/office/powerpoint/2010/main" val="28246047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sz="3000" dirty="0"/>
              <a:t>Understanding PKI (1 of 10)</a:t>
            </a:r>
            <a:endParaRPr lang="en-US" sz="3000"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b="1" dirty="0"/>
              <a:t>PKI</a:t>
            </a:r>
            <a:r>
              <a:rPr lang="en-US" altLang="en-US" dirty="0"/>
              <a:t>: Structure consisting of programs, protocols, and security protocols for encrypting data</a:t>
            </a:r>
          </a:p>
          <a:p>
            <a:pPr lvl="1"/>
            <a:r>
              <a:rPr lang="en-US" altLang="en-US" dirty="0"/>
              <a:t>Uses public key cryptography to protect data transmitted over the Internet</a:t>
            </a:r>
          </a:p>
          <a:p>
            <a:r>
              <a:rPr lang="en-US" altLang="en-US" dirty="0"/>
              <a:t>Components of PKI</a:t>
            </a:r>
          </a:p>
          <a:p>
            <a:pPr lvl="1"/>
            <a:r>
              <a:rPr lang="en-US" altLang="en-US" b="1" dirty="0"/>
              <a:t>Certificate</a:t>
            </a:r>
          </a:p>
          <a:p>
            <a:pPr lvl="2"/>
            <a:r>
              <a:rPr lang="en-US" altLang="en-US" dirty="0"/>
              <a:t>Digital document that that the two parties exchanging data over the Internet are really who they claim to be</a:t>
            </a:r>
          </a:p>
          <a:p>
            <a:pPr lvl="1"/>
            <a:r>
              <a:rPr lang="en-US" altLang="en-US" dirty="0"/>
              <a:t>Public keys </a:t>
            </a:r>
          </a:p>
          <a:p>
            <a:pPr lvl="2"/>
            <a:r>
              <a:rPr lang="en-US" altLang="en-US" dirty="0"/>
              <a:t>Issued by a </a:t>
            </a:r>
            <a:r>
              <a:rPr lang="en-US" altLang="en-US" b="1" dirty="0"/>
              <a:t>certification authority (CA)</a:t>
            </a:r>
          </a:p>
          <a:p>
            <a:pPr lvl="1"/>
            <a:r>
              <a:rPr lang="en-US" altLang="en-US" dirty="0"/>
              <a:t>A certificate that a trusted CA issues binds a public key to the identity of the organization or individual that purchased it</a:t>
            </a:r>
          </a:p>
        </p:txBody>
      </p:sp>
    </p:spTree>
    <p:extLst>
      <p:ext uri="{BB962C8B-B14F-4D97-AF65-F5344CB8AC3E}">
        <p14:creationId xmlns:p14="http://schemas.microsoft.com/office/powerpoint/2010/main" val="29094135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sz="3000" dirty="0"/>
              <a:t>Understanding PKI (2 of 10) </a:t>
            </a:r>
            <a:endParaRPr lang="en-US" sz="3000"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Expiring, revoking, and suspending certificates</a:t>
            </a:r>
          </a:p>
          <a:p>
            <a:pPr lvl="1" eaLnBrk="1" hangingPunct="1"/>
            <a:r>
              <a:rPr lang="en-US" altLang="en-US" dirty="0"/>
              <a:t>A certificate issued by a CA is assigned a period of validity</a:t>
            </a:r>
          </a:p>
          <a:p>
            <a:pPr lvl="2" eaLnBrk="1" hangingPunct="1"/>
            <a:r>
              <a:rPr lang="en-US" altLang="en-US" dirty="0"/>
              <a:t>After that date, the certificate expires</a:t>
            </a:r>
          </a:p>
          <a:p>
            <a:pPr lvl="2" eaLnBrk="1" hangingPunct="1"/>
            <a:r>
              <a:rPr lang="en-US" altLang="en-US" dirty="0"/>
              <a:t>Certificate can be renewed with a new expiration date</a:t>
            </a:r>
          </a:p>
          <a:p>
            <a:pPr lvl="3"/>
            <a:r>
              <a:rPr lang="en-US" altLang="en-US" dirty="0"/>
              <a:t>If keys are still valid and remain uncompromised</a:t>
            </a:r>
          </a:p>
          <a:p>
            <a:pPr lvl="1" eaLnBrk="1" hangingPunct="1"/>
            <a:r>
              <a:rPr lang="en-US" altLang="en-US" dirty="0"/>
              <a:t>Reasons to suspend or revoke a certificate</a:t>
            </a:r>
          </a:p>
          <a:p>
            <a:pPr lvl="2" eaLnBrk="1" hangingPunct="1"/>
            <a:r>
              <a:rPr lang="en-US" altLang="en-US" dirty="0"/>
              <a:t>User leaves the company</a:t>
            </a:r>
          </a:p>
          <a:p>
            <a:pPr lvl="2" eaLnBrk="1" hangingPunct="1"/>
            <a:r>
              <a:rPr lang="en-US" altLang="en-US" dirty="0"/>
              <a:t>Hardware crash causes a key to be lost</a:t>
            </a:r>
          </a:p>
          <a:p>
            <a:pPr lvl="2" eaLnBrk="1" hangingPunct="1"/>
            <a:r>
              <a:rPr lang="en-US" altLang="en-US" dirty="0"/>
              <a:t>Private key is compromised</a:t>
            </a:r>
          </a:p>
          <a:p>
            <a:pPr lvl="2" eaLnBrk="1" hangingPunct="1"/>
            <a:r>
              <a:rPr lang="en-US" altLang="en-US" dirty="0"/>
              <a:t>Company no longer exists or supplied false information</a:t>
            </a:r>
          </a:p>
        </p:txBody>
      </p:sp>
    </p:spTree>
    <p:extLst>
      <p:ext uri="{BB962C8B-B14F-4D97-AF65-F5344CB8AC3E}">
        <p14:creationId xmlns:p14="http://schemas.microsoft.com/office/powerpoint/2010/main" val="8358403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sz="3000" dirty="0"/>
              <a:t>Understanding PKI (3 of 10) </a:t>
            </a:r>
            <a:endParaRPr lang="en-US" sz="3000"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Expiring, revoking, and suspending certificates (cont’d)</a:t>
            </a:r>
          </a:p>
          <a:p>
            <a:pPr lvl="1"/>
            <a:r>
              <a:rPr lang="en-US" altLang="en-US" dirty="0"/>
              <a:t>The CA compiles a certificate revocation list (CRL)</a:t>
            </a:r>
          </a:p>
          <a:p>
            <a:pPr lvl="2"/>
            <a:r>
              <a:rPr lang="en-US" altLang="en-US" dirty="0"/>
              <a:t>Contains all revoked and suspended certificates</a:t>
            </a:r>
          </a:p>
          <a:p>
            <a:pPr lvl="1"/>
            <a:r>
              <a:rPr lang="en-US" altLang="en-US" dirty="0"/>
              <a:t>Suspension of a certificate occurs when:</a:t>
            </a:r>
          </a:p>
          <a:p>
            <a:pPr lvl="2"/>
            <a:r>
              <a:rPr lang="en-US" altLang="en-US" dirty="0"/>
              <a:t>One or more parties fail to honor agreements set forth when the certificate was issued</a:t>
            </a:r>
          </a:p>
          <a:p>
            <a:pPr lvl="3"/>
            <a:r>
              <a:rPr lang="en-US" altLang="en-US" dirty="0"/>
              <a:t>Makes it easier to restore if parties come to an agreement later</a:t>
            </a:r>
          </a:p>
        </p:txBody>
      </p:sp>
    </p:spTree>
    <p:extLst>
      <p:ext uri="{BB962C8B-B14F-4D97-AF65-F5344CB8AC3E}">
        <p14:creationId xmlns:p14="http://schemas.microsoft.com/office/powerpoint/2010/main" val="15377966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sz="3000" dirty="0"/>
              <a:t>Understanding PKI (4 of 10) </a:t>
            </a:r>
            <a:endParaRPr lang="en-US" sz="3000"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b="1" dirty="0"/>
              <a:t>HTTP Strict Transport Security (HSTS)</a:t>
            </a:r>
          </a:p>
          <a:p>
            <a:pPr lvl="1"/>
            <a:r>
              <a:rPr lang="en-US" altLang="en-US" dirty="0"/>
              <a:t>Created in 2012 as a mechanism for web servers to tell clients they require secure communications</a:t>
            </a:r>
          </a:p>
          <a:p>
            <a:pPr lvl="1"/>
            <a:r>
              <a:rPr lang="en-US" altLang="en-US" dirty="0"/>
              <a:t>Forces all traffic between a web browser and a web server to be sent over a secure channel</a:t>
            </a:r>
          </a:p>
          <a:p>
            <a:pPr lvl="1"/>
            <a:r>
              <a:rPr lang="en-US" altLang="en-US" dirty="0"/>
              <a:t>If the web server’s certificate cannot be validated by the web browser, it will disallow access to the website</a:t>
            </a:r>
          </a:p>
        </p:txBody>
      </p:sp>
    </p:spTree>
    <p:extLst>
      <p:ext uri="{BB962C8B-B14F-4D97-AF65-F5344CB8AC3E}">
        <p14:creationId xmlns:p14="http://schemas.microsoft.com/office/powerpoint/2010/main" val="25992682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17DEC-368C-4802-AD76-189F076D70F2}"/>
              </a:ext>
            </a:extLst>
          </p:cNvPr>
          <p:cNvSpPr>
            <a:spLocks noGrp="1"/>
          </p:cNvSpPr>
          <p:nvPr>
            <p:ph type="title"/>
          </p:nvPr>
        </p:nvSpPr>
        <p:spPr/>
        <p:txBody>
          <a:bodyPr/>
          <a:lstStyle/>
          <a:p>
            <a:r>
              <a:rPr lang="en-US" altLang="en-US" sz="3000" dirty="0"/>
              <a:t>Understanding PKI (5 of 10) </a:t>
            </a:r>
            <a:endParaRPr lang="en-IN" sz="3000" dirty="0"/>
          </a:p>
        </p:txBody>
      </p:sp>
      <p:pic>
        <p:nvPicPr>
          <p:cNvPr id="10" name="Picture Placeholder 9" descr="Chrome web browser open to the net-internals chrome configuration settings for HSTS/PKP. The domain facebook.com has been queried showing the HSTS/PKP setting for that domain.">
            <a:extLst>
              <a:ext uri="{FF2B5EF4-FFF2-40B4-BE49-F238E27FC236}">
                <a16:creationId xmlns:a16="http://schemas.microsoft.com/office/drawing/2014/main" id="{7AB12EE2-9903-4977-AC47-8FFA3D9ACB1E}"/>
              </a:ext>
            </a:extLst>
          </p:cNvPr>
          <p:cNvPicPr>
            <a:picLocks noGrp="1" noChangeAspect="1"/>
          </p:cNvPicPr>
          <p:nvPr>
            <p:ph type="pic" sz="quarter" idx="10"/>
          </p:nvPr>
        </p:nvPicPr>
        <p:blipFill rotWithShape="1">
          <a:blip r:embed="rId2"/>
          <a:srcRect l="155" r="260"/>
          <a:stretch/>
        </p:blipFill>
        <p:spPr>
          <a:xfrm>
            <a:off x="310551" y="1372969"/>
            <a:ext cx="7314192" cy="4751786"/>
          </a:xfrm>
        </p:spPr>
      </p:pic>
      <p:sp>
        <p:nvSpPr>
          <p:cNvPr id="6" name="Text Placeholder 5">
            <a:extLst>
              <a:ext uri="{FF2B5EF4-FFF2-40B4-BE49-F238E27FC236}">
                <a16:creationId xmlns:a16="http://schemas.microsoft.com/office/drawing/2014/main" id="{E88C2CF6-39A9-44DE-96EC-60543DBDF341}"/>
              </a:ext>
            </a:extLst>
          </p:cNvPr>
          <p:cNvSpPr>
            <a:spLocks noGrp="1"/>
          </p:cNvSpPr>
          <p:nvPr>
            <p:ph type="body" sz="quarter" idx="12"/>
          </p:nvPr>
        </p:nvSpPr>
        <p:spPr>
          <a:xfrm rot="16200000">
            <a:off x="5902180" y="4066441"/>
            <a:ext cx="3707552" cy="262425"/>
          </a:xfrm>
        </p:spPr>
        <p:txBody>
          <a:bodyPr/>
          <a:lstStyle/>
          <a:p>
            <a:r>
              <a:rPr lang="en-IN" dirty="0"/>
              <a:t>Source: Google Inc.</a:t>
            </a:r>
          </a:p>
        </p:txBody>
      </p:sp>
      <p:sp>
        <p:nvSpPr>
          <p:cNvPr id="5" name="Text Placeholder 4">
            <a:extLst>
              <a:ext uri="{FF2B5EF4-FFF2-40B4-BE49-F238E27FC236}">
                <a16:creationId xmlns:a16="http://schemas.microsoft.com/office/drawing/2014/main" id="{BB60504C-32D0-4B78-8AA5-B5B4555D2875}"/>
              </a:ext>
            </a:extLst>
          </p:cNvPr>
          <p:cNvSpPr>
            <a:spLocks noGrp="1"/>
          </p:cNvSpPr>
          <p:nvPr>
            <p:ph type="body" sz="quarter" idx="11"/>
          </p:nvPr>
        </p:nvSpPr>
        <p:spPr>
          <a:xfrm>
            <a:off x="8034070" y="5036816"/>
            <a:ext cx="3847380" cy="672106"/>
          </a:xfrm>
        </p:spPr>
        <p:txBody>
          <a:bodyPr/>
          <a:lstStyle/>
          <a:p>
            <a:r>
              <a:rPr lang="en-US" b="1" dirty="0"/>
              <a:t>Figure 12-3 </a:t>
            </a:r>
            <a:r>
              <a:rPr lang="en-US" dirty="0"/>
              <a:t>Viewing HSTS/PKP information in Google Chrome</a:t>
            </a:r>
            <a:endParaRPr lang="en-IN" dirty="0"/>
          </a:p>
        </p:txBody>
      </p:sp>
    </p:spTree>
    <p:extLst>
      <p:ext uri="{BB962C8B-B14F-4D97-AF65-F5344CB8AC3E}">
        <p14:creationId xmlns:p14="http://schemas.microsoft.com/office/powerpoint/2010/main" val="18796011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672105"/>
          </a:xfrm>
        </p:spPr>
        <p:txBody>
          <a:bodyPr/>
          <a:lstStyle/>
          <a:p>
            <a:r>
              <a:rPr lang="en-US" altLang="en-US" sz="3000" dirty="0"/>
              <a:t>Understanding PKI (6 of 10) </a:t>
            </a:r>
            <a:endParaRPr lang="en-US" sz="3000" dirty="0"/>
          </a:p>
        </p:txBody>
      </p:sp>
      <p:sp>
        <p:nvSpPr>
          <p:cNvPr id="2" name="Text Placeholder 1"/>
          <p:cNvSpPr>
            <a:spLocks noGrp="1"/>
          </p:cNvSpPr>
          <p:nvPr>
            <p:ph type="body" sz="quarter" idx="17"/>
          </p:nvPr>
        </p:nvSpPr>
        <p:spPr>
          <a:xfrm>
            <a:off x="743576" y="1638300"/>
            <a:ext cx="10711543" cy="4394200"/>
          </a:xfrm>
        </p:spPr>
        <p:txBody>
          <a:bodyPr>
            <a:noAutofit/>
          </a:bodyPr>
          <a:lstStyle/>
          <a:p>
            <a:r>
              <a:rPr lang="en-US" altLang="en-US" dirty="0"/>
              <a:t>Backing up keys</a:t>
            </a:r>
          </a:p>
          <a:p>
            <a:pPr lvl="1" eaLnBrk="1" hangingPunct="1"/>
            <a:r>
              <a:rPr lang="en-US" altLang="en-US" dirty="0"/>
              <a:t>If keys are destroyed and not backed up, encrypted business-critical information might be irretrievable</a:t>
            </a:r>
          </a:p>
          <a:p>
            <a:pPr lvl="1" eaLnBrk="1" hangingPunct="1"/>
            <a:r>
              <a:rPr lang="en-US" altLang="en-US" dirty="0"/>
              <a:t>Companies typically back up their keys and store them offline in a safe or vault</a:t>
            </a:r>
          </a:p>
          <a:p>
            <a:r>
              <a:rPr lang="en-US" altLang="en-US" dirty="0"/>
              <a:t>Microsoft root CA</a:t>
            </a:r>
          </a:p>
          <a:p>
            <a:pPr lvl="1"/>
            <a:r>
              <a:rPr lang="en-US" altLang="en-US" dirty="0"/>
              <a:t>Includes features in its server OSs for configuring a server as a CA </a:t>
            </a:r>
          </a:p>
          <a:p>
            <a:pPr lvl="2"/>
            <a:r>
              <a:rPr lang="en-US" altLang="en-US" dirty="0"/>
              <a:t>Instead of using a third-party CA</a:t>
            </a:r>
          </a:p>
          <a:p>
            <a:pPr lvl="1"/>
            <a:r>
              <a:rPr lang="en-US" altLang="en-US" dirty="0"/>
              <a:t>Example: Using the Add Roles and Features Wizard in Windows Server 2019</a:t>
            </a:r>
          </a:p>
          <a:p>
            <a:pPr lvl="2"/>
            <a:r>
              <a:rPr lang="en-US" altLang="en-US" dirty="0"/>
              <a:t>Administrator can select Active Directory Certificate Services</a:t>
            </a:r>
          </a:p>
        </p:txBody>
      </p:sp>
    </p:spTree>
    <p:extLst>
      <p:ext uri="{BB962C8B-B14F-4D97-AF65-F5344CB8AC3E}">
        <p14:creationId xmlns:p14="http://schemas.microsoft.com/office/powerpoint/2010/main" val="33049371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p:txBody>
          <a:bodyPr/>
          <a:lstStyle/>
          <a:p>
            <a:r>
              <a:rPr lang="en-US" altLang="en-US" sz="3000" dirty="0"/>
              <a:t>Understanding PKI (7 of 10) </a:t>
            </a:r>
            <a:endParaRPr lang="en-IN" sz="3000" dirty="0"/>
          </a:p>
        </p:txBody>
      </p:sp>
      <p:pic>
        <p:nvPicPr>
          <p:cNvPr id="10" name="Picture Placeholder 9" descr="Several windows are open on a Windows Server 2019 computer. These windows show the settings being enabled to allow the Certificate Services role to function.">
            <a:extLst>
              <a:ext uri="{FF2B5EF4-FFF2-40B4-BE49-F238E27FC236}">
                <a16:creationId xmlns:a16="http://schemas.microsoft.com/office/drawing/2014/main" id="{2D0D9A26-19BA-4FCD-A150-CB179E0C4DFD}"/>
              </a:ext>
            </a:extLst>
          </p:cNvPr>
          <p:cNvPicPr>
            <a:picLocks noGrp="1" noChangeAspect="1"/>
          </p:cNvPicPr>
          <p:nvPr>
            <p:ph type="pic" sz="quarter" idx="10"/>
          </p:nvPr>
        </p:nvPicPr>
        <p:blipFill rotWithShape="1">
          <a:blip r:embed="rId2"/>
          <a:srcRect t="171" b="37"/>
          <a:stretch/>
        </p:blipFill>
        <p:spPr>
          <a:xfrm>
            <a:off x="500436" y="1037230"/>
            <a:ext cx="6711248" cy="5130642"/>
          </a:xfrm>
        </p:spPr>
      </p:pic>
      <p:sp>
        <p:nvSpPr>
          <p:cNvPr id="6" name="Text Placeholder 5">
            <a:extLst>
              <a:ext uri="{FF2B5EF4-FFF2-40B4-BE49-F238E27FC236}">
                <a16:creationId xmlns:a16="http://schemas.microsoft.com/office/drawing/2014/main" id="{448CF69D-FF33-4C94-95F5-6CE636A5258D}"/>
              </a:ext>
            </a:extLst>
          </p:cNvPr>
          <p:cNvSpPr>
            <a:spLocks noGrp="1"/>
          </p:cNvSpPr>
          <p:nvPr>
            <p:ph type="body" sz="quarter" idx="12"/>
          </p:nvPr>
        </p:nvSpPr>
        <p:spPr>
          <a:xfrm rot="16200000">
            <a:off x="5489122" y="4182882"/>
            <a:ext cx="3707552" cy="262425"/>
          </a:xfrm>
        </p:spPr>
        <p:txBody>
          <a:bodyPr/>
          <a:lstStyle/>
          <a:p>
            <a:r>
              <a:rPr lang="en-IN" dirty="0"/>
              <a:t>Source: Microsoft</a:t>
            </a:r>
          </a:p>
        </p:txBody>
      </p:sp>
      <p:sp>
        <p:nvSpPr>
          <p:cNvPr id="3" name="Text Placeholder 2">
            <a:extLst>
              <a:ext uri="{FF2B5EF4-FFF2-40B4-BE49-F238E27FC236}">
                <a16:creationId xmlns:a16="http://schemas.microsoft.com/office/drawing/2014/main" id="{4D974D2F-5079-4AAF-A6AE-6F943E9FF116}"/>
              </a:ext>
            </a:extLst>
          </p:cNvPr>
          <p:cNvSpPr>
            <a:spLocks noGrp="1"/>
          </p:cNvSpPr>
          <p:nvPr>
            <p:ph type="body" sz="quarter" idx="11"/>
          </p:nvPr>
        </p:nvSpPr>
        <p:spPr>
          <a:xfrm>
            <a:off x="7686005" y="5002311"/>
            <a:ext cx="4339217" cy="672106"/>
          </a:xfrm>
        </p:spPr>
        <p:txBody>
          <a:bodyPr/>
          <a:lstStyle/>
          <a:p>
            <a:r>
              <a:rPr lang="en-US" b="1" dirty="0"/>
              <a:t>Figure 12-4 </a:t>
            </a:r>
            <a:r>
              <a:rPr lang="en-US" dirty="0"/>
              <a:t>Selecting Active Directory Certificate Services</a:t>
            </a:r>
            <a:endParaRPr lang="en-IN" dirty="0"/>
          </a:p>
        </p:txBody>
      </p:sp>
    </p:spTree>
    <p:extLst>
      <p:ext uri="{BB962C8B-B14F-4D97-AF65-F5344CB8AC3E}">
        <p14:creationId xmlns:p14="http://schemas.microsoft.com/office/powerpoint/2010/main" val="33381650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p:txBody>
          <a:bodyPr/>
          <a:lstStyle/>
          <a:p>
            <a:r>
              <a:rPr lang="en-US" altLang="en-US" sz="3000" dirty="0"/>
              <a:t>Understanding PKI (8 of 10) </a:t>
            </a:r>
            <a:endParaRPr lang="en-IN" sz="3000" dirty="0"/>
          </a:p>
        </p:txBody>
      </p:sp>
      <p:pic>
        <p:nvPicPr>
          <p:cNvPr id="7" name="Picture Placeholder 6" descr="The Add Roles and Features Wizard Role Services selection form is displayed. The Certification Authority role service has been selected.">
            <a:extLst>
              <a:ext uri="{FF2B5EF4-FFF2-40B4-BE49-F238E27FC236}">
                <a16:creationId xmlns:a16="http://schemas.microsoft.com/office/drawing/2014/main" id="{217C300F-2E79-4464-B559-D64B398A5CA5}"/>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742" b="-1302"/>
          <a:stretch/>
        </p:blipFill>
        <p:spPr>
          <a:xfrm>
            <a:off x="380696" y="1037230"/>
            <a:ext cx="6829729" cy="5253211"/>
          </a:xfrm>
          <a:prstGeom prst="rect">
            <a:avLst/>
          </a:prstGeom>
        </p:spPr>
      </p:pic>
      <p:sp>
        <p:nvSpPr>
          <p:cNvPr id="6" name="Text Placeholder 5">
            <a:extLst>
              <a:ext uri="{FF2B5EF4-FFF2-40B4-BE49-F238E27FC236}">
                <a16:creationId xmlns:a16="http://schemas.microsoft.com/office/drawing/2014/main" id="{448CF69D-FF33-4C94-95F5-6CE636A5258D}"/>
              </a:ext>
            </a:extLst>
          </p:cNvPr>
          <p:cNvSpPr>
            <a:spLocks noGrp="1"/>
          </p:cNvSpPr>
          <p:nvPr>
            <p:ph type="body" sz="quarter" idx="12"/>
          </p:nvPr>
        </p:nvSpPr>
        <p:spPr>
          <a:xfrm rot="16200000">
            <a:off x="5493984" y="4139006"/>
            <a:ext cx="3707552" cy="262425"/>
          </a:xfrm>
        </p:spPr>
        <p:txBody>
          <a:bodyPr/>
          <a:lstStyle/>
          <a:p>
            <a:r>
              <a:rPr lang="en-IN" dirty="0"/>
              <a:t>Source: Microsoft</a:t>
            </a:r>
          </a:p>
        </p:txBody>
      </p:sp>
      <p:sp>
        <p:nvSpPr>
          <p:cNvPr id="3" name="Text Placeholder 2">
            <a:extLst>
              <a:ext uri="{FF2B5EF4-FFF2-40B4-BE49-F238E27FC236}">
                <a16:creationId xmlns:a16="http://schemas.microsoft.com/office/drawing/2014/main" id="{4D974D2F-5079-4AAF-A6AE-6F943E9FF116}"/>
              </a:ext>
            </a:extLst>
          </p:cNvPr>
          <p:cNvSpPr>
            <a:spLocks noGrp="1"/>
          </p:cNvSpPr>
          <p:nvPr>
            <p:ph type="body" sz="quarter" idx="11"/>
          </p:nvPr>
        </p:nvSpPr>
        <p:spPr>
          <a:xfrm>
            <a:off x="7703259" y="5140334"/>
            <a:ext cx="4321964" cy="672106"/>
          </a:xfrm>
        </p:spPr>
        <p:txBody>
          <a:bodyPr/>
          <a:lstStyle/>
          <a:p>
            <a:r>
              <a:rPr lang="en-US" b="1" dirty="0"/>
              <a:t>Figure 12-5 </a:t>
            </a:r>
            <a:r>
              <a:rPr lang="en-US" dirty="0"/>
              <a:t>Selecting role services to install</a:t>
            </a:r>
          </a:p>
          <a:p>
            <a:endParaRPr lang="en-IN" dirty="0"/>
          </a:p>
        </p:txBody>
      </p:sp>
    </p:spTree>
    <p:extLst>
      <p:ext uri="{BB962C8B-B14F-4D97-AF65-F5344CB8AC3E}">
        <p14:creationId xmlns:p14="http://schemas.microsoft.com/office/powerpoint/2010/main" val="23376673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p:txBody>
          <a:bodyPr/>
          <a:lstStyle/>
          <a:p>
            <a:r>
              <a:rPr lang="en-US" altLang="en-US" sz="3000" dirty="0"/>
              <a:t>Understanding PKI (9 of 10) </a:t>
            </a:r>
            <a:endParaRPr lang="en-IN" sz="3000" dirty="0"/>
          </a:p>
        </p:txBody>
      </p:sp>
      <p:pic>
        <p:nvPicPr>
          <p:cNvPr id="10" name="Picture Placeholder 9" descr="The A D C S Configuration window is open at the C A Type specification step. Root C A has been selected.">
            <a:extLst>
              <a:ext uri="{FF2B5EF4-FFF2-40B4-BE49-F238E27FC236}">
                <a16:creationId xmlns:a16="http://schemas.microsoft.com/office/drawing/2014/main" id="{CE2173F6-6BB9-492F-8873-383E95A9338B}"/>
              </a:ext>
            </a:extLst>
          </p:cNvPr>
          <p:cNvPicPr>
            <a:picLocks noGrp="1" noChangeAspect="1"/>
          </p:cNvPicPr>
          <p:nvPr>
            <p:ph type="pic" sz="quarter" idx="10"/>
          </p:nvPr>
        </p:nvPicPr>
        <p:blipFill rotWithShape="1">
          <a:blip r:embed="rId2"/>
          <a:srcRect t="-936" b="1020"/>
          <a:stretch/>
        </p:blipFill>
        <p:spPr>
          <a:xfrm>
            <a:off x="356461" y="916644"/>
            <a:ext cx="6939921" cy="5305458"/>
          </a:xfrm>
        </p:spPr>
      </p:pic>
      <p:sp>
        <p:nvSpPr>
          <p:cNvPr id="6" name="Text Placeholder 5">
            <a:extLst>
              <a:ext uri="{FF2B5EF4-FFF2-40B4-BE49-F238E27FC236}">
                <a16:creationId xmlns:a16="http://schemas.microsoft.com/office/drawing/2014/main" id="{448CF69D-FF33-4C94-95F5-6CE636A5258D}"/>
              </a:ext>
            </a:extLst>
          </p:cNvPr>
          <p:cNvSpPr>
            <a:spLocks noGrp="1"/>
          </p:cNvSpPr>
          <p:nvPr>
            <p:ph type="body" sz="quarter" idx="12"/>
          </p:nvPr>
        </p:nvSpPr>
        <p:spPr>
          <a:xfrm rot="16200000">
            <a:off x="5573820" y="4237112"/>
            <a:ext cx="3707552" cy="262425"/>
          </a:xfrm>
        </p:spPr>
        <p:txBody>
          <a:bodyPr/>
          <a:lstStyle/>
          <a:p>
            <a:r>
              <a:rPr lang="en-IN" dirty="0"/>
              <a:t>Source: Cengage</a:t>
            </a:r>
          </a:p>
        </p:txBody>
      </p:sp>
      <p:sp>
        <p:nvSpPr>
          <p:cNvPr id="3" name="Text Placeholder 2">
            <a:extLst>
              <a:ext uri="{FF2B5EF4-FFF2-40B4-BE49-F238E27FC236}">
                <a16:creationId xmlns:a16="http://schemas.microsoft.com/office/drawing/2014/main" id="{4D974D2F-5079-4AAF-A6AE-6F943E9FF116}"/>
              </a:ext>
            </a:extLst>
          </p:cNvPr>
          <p:cNvSpPr>
            <a:spLocks noGrp="1"/>
          </p:cNvSpPr>
          <p:nvPr>
            <p:ph type="body" sz="quarter" idx="11"/>
          </p:nvPr>
        </p:nvSpPr>
        <p:spPr>
          <a:xfrm>
            <a:off x="7979305" y="5180770"/>
            <a:ext cx="3695110" cy="449585"/>
          </a:xfrm>
        </p:spPr>
        <p:txBody>
          <a:bodyPr/>
          <a:lstStyle/>
          <a:p>
            <a:r>
              <a:rPr lang="en-US" b="1" dirty="0"/>
              <a:t>Figure 12-6 </a:t>
            </a:r>
            <a:r>
              <a:rPr lang="en-US" dirty="0"/>
              <a:t>Specifying a CA type</a:t>
            </a:r>
            <a:endParaRPr lang="en-IN" dirty="0"/>
          </a:p>
        </p:txBody>
      </p:sp>
    </p:spTree>
    <p:extLst>
      <p:ext uri="{BB962C8B-B14F-4D97-AF65-F5344CB8AC3E}">
        <p14:creationId xmlns:p14="http://schemas.microsoft.com/office/powerpoint/2010/main" val="383962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History of Cryptography (2 of 2) </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b="1" dirty="0"/>
              <a:t>Cryptanalysis </a:t>
            </a:r>
          </a:p>
          <a:p>
            <a:pPr lvl="1"/>
            <a:r>
              <a:rPr lang="en-US" altLang="en-US" dirty="0"/>
              <a:t>Study of breaking encryption algorithms</a:t>
            </a:r>
          </a:p>
          <a:p>
            <a:pPr lvl="1"/>
            <a:r>
              <a:rPr lang="en-US" altLang="en-US" dirty="0"/>
              <a:t>When a new encryption algorithm is developed, cryptanalysis is used to ensure that breaking the code is impossible</a:t>
            </a:r>
          </a:p>
          <a:p>
            <a:pPr lvl="2"/>
            <a:r>
              <a:rPr lang="en-US" altLang="en-US" dirty="0"/>
              <a:t>Or it would take so much time and so many resources that the attempt would be impractical</a:t>
            </a:r>
          </a:p>
          <a:p>
            <a:pPr lvl="1"/>
            <a:r>
              <a:rPr lang="en-US" altLang="en-US" dirty="0"/>
              <a:t>When cryptanalysis is feasible with a reasonable amount of computing power:</a:t>
            </a:r>
          </a:p>
          <a:p>
            <a:pPr lvl="2"/>
            <a:r>
              <a:rPr lang="en-US" altLang="en-US" dirty="0"/>
              <a:t>An attack on the algorithm is deemed “practical” </a:t>
            </a:r>
          </a:p>
          <a:p>
            <a:pPr lvl="3"/>
            <a:r>
              <a:rPr lang="en-US" altLang="en-US" dirty="0"/>
              <a:t>And the algorithm is considered weak</a:t>
            </a:r>
          </a:p>
        </p:txBody>
      </p:sp>
    </p:spTree>
    <p:extLst>
      <p:ext uri="{BB962C8B-B14F-4D97-AF65-F5344CB8AC3E}">
        <p14:creationId xmlns:p14="http://schemas.microsoft.com/office/powerpoint/2010/main" val="21402045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p:txBody>
          <a:bodyPr/>
          <a:lstStyle/>
          <a:p>
            <a:r>
              <a:rPr lang="en-US" altLang="en-US" sz="3000" dirty="0"/>
              <a:t>Understanding PKI (10 of 10) </a:t>
            </a:r>
            <a:endParaRPr lang="en-IN" sz="3000" dirty="0"/>
          </a:p>
        </p:txBody>
      </p:sp>
      <p:pic>
        <p:nvPicPr>
          <p:cNvPr id="11" name="Picture Placeholder 10" descr="The A D C S Configuration windows is open at the Cryptography selection stage. SHA256 is selected.">
            <a:extLst>
              <a:ext uri="{FF2B5EF4-FFF2-40B4-BE49-F238E27FC236}">
                <a16:creationId xmlns:a16="http://schemas.microsoft.com/office/drawing/2014/main" id="{BE378CE6-B29A-401A-A907-E641152874A1}"/>
              </a:ext>
            </a:extLst>
          </p:cNvPr>
          <p:cNvPicPr>
            <a:picLocks noGrp="1" noChangeAspect="1"/>
          </p:cNvPicPr>
          <p:nvPr>
            <p:ph type="pic" sz="quarter" idx="10"/>
          </p:nvPr>
        </p:nvPicPr>
        <p:blipFill rotWithShape="1">
          <a:blip r:embed="rId2"/>
          <a:srcRect t="684" b="201"/>
          <a:stretch/>
        </p:blipFill>
        <p:spPr>
          <a:xfrm>
            <a:off x="595227" y="1128310"/>
            <a:ext cx="6616456" cy="5005301"/>
          </a:xfrm>
        </p:spPr>
      </p:pic>
      <p:sp>
        <p:nvSpPr>
          <p:cNvPr id="6" name="Text Placeholder 5">
            <a:extLst>
              <a:ext uri="{FF2B5EF4-FFF2-40B4-BE49-F238E27FC236}">
                <a16:creationId xmlns:a16="http://schemas.microsoft.com/office/drawing/2014/main" id="{448CF69D-FF33-4C94-95F5-6CE636A5258D}"/>
              </a:ext>
            </a:extLst>
          </p:cNvPr>
          <p:cNvSpPr>
            <a:spLocks noGrp="1"/>
          </p:cNvSpPr>
          <p:nvPr>
            <p:ph type="body" sz="quarter" idx="12"/>
          </p:nvPr>
        </p:nvSpPr>
        <p:spPr>
          <a:xfrm rot="16200000">
            <a:off x="5489735" y="4027776"/>
            <a:ext cx="3707552" cy="262425"/>
          </a:xfrm>
        </p:spPr>
        <p:txBody>
          <a:bodyPr/>
          <a:lstStyle/>
          <a:p>
            <a:r>
              <a:rPr lang="en-IN" dirty="0"/>
              <a:t>Source: Microsoft Windows</a:t>
            </a:r>
          </a:p>
        </p:txBody>
      </p:sp>
      <p:sp>
        <p:nvSpPr>
          <p:cNvPr id="3" name="Text Placeholder 2">
            <a:extLst>
              <a:ext uri="{FF2B5EF4-FFF2-40B4-BE49-F238E27FC236}">
                <a16:creationId xmlns:a16="http://schemas.microsoft.com/office/drawing/2014/main" id="{4D974D2F-5079-4AAF-A6AE-6F943E9FF116}"/>
              </a:ext>
            </a:extLst>
          </p:cNvPr>
          <p:cNvSpPr>
            <a:spLocks noGrp="1"/>
          </p:cNvSpPr>
          <p:nvPr>
            <p:ph type="body" sz="quarter" idx="11"/>
          </p:nvPr>
        </p:nvSpPr>
        <p:spPr>
          <a:xfrm>
            <a:off x="7737763" y="5088574"/>
            <a:ext cx="4117801" cy="672105"/>
          </a:xfrm>
        </p:spPr>
        <p:txBody>
          <a:bodyPr/>
          <a:lstStyle/>
          <a:p>
            <a:r>
              <a:rPr lang="en-US" b="1" dirty="0"/>
              <a:t>Figure 12-7 </a:t>
            </a:r>
            <a:r>
              <a:rPr lang="en-US" dirty="0"/>
              <a:t>Configuring cryptography settings for a CA</a:t>
            </a:r>
            <a:endParaRPr lang="en-IN" dirty="0"/>
          </a:p>
        </p:txBody>
      </p:sp>
    </p:spTree>
    <p:extLst>
      <p:ext uri="{BB962C8B-B14F-4D97-AF65-F5344CB8AC3E}">
        <p14:creationId xmlns:p14="http://schemas.microsoft.com/office/powerpoint/2010/main" val="7372862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12-1</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What is the standard for PKI certificates?</a:t>
            </a:r>
          </a:p>
          <a:p>
            <a:endParaRPr lang="en-US" sz="2000" dirty="0"/>
          </a:p>
          <a:p>
            <a:pPr marL="457200" indent="-457200">
              <a:buFont typeface="+mj-lt"/>
              <a:buAutoNum type="alphaLcPeriod"/>
            </a:pPr>
            <a:r>
              <a:rPr lang="pl-PL" sz="2000" dirty="0"/>
              <a:t>X.500</a:t>
            </a:r>
          </a:p>
          <a:p>
            <a:pPr marL="457200" indent="-457200">
              <a:buFont typeface="+mj-lt"/>
              <a:buAutoNum type="alphaLcPeriod"/>
            </a:pPr>
            <a:r>
              <a:rPr lang="pl-PL" sz="2000" dirty="0"/>
              <a:t>X.400</a:t>
            </a:r>
          </a:p>
          <a:p>
            <a:pPr marL="457200" indent="-457200">
              <a:buFont typeface="+mj-lt"/>
              <a:buAutoNum type="alphaLcPeriod"/>
            </a:pPr>
            <a:r>
              <a:rPr lang="pl-PL" sz="2000" dirty="0"/>
              <a:t>X.509</a:t>
            </a:r>
          </a:p>
          <a:p>
            <a:pPr marL="457200" indent="-457200">
              <a:buFont typeface="+mj-lt"/>
              <a:buAutoNum type="alphaLcPeriod"/>
            </a:pPr>
            <a:r>
              <a:rPr lang="pl-PL" sz="2000" dirty="0"/>
              <a:t>MySQL.409</a:t>
            </a:r>
          </a:p>
        </p:txBody>
      </p:sp>
    </p:spTree>
    <p:extLst>
      <p:ext uri="{BB962C8B-B14F-4D97-AF65-F5344CB8AC3E}">
        <p14:creationId xmlns:p14="http://schemas.microsoft.com/office/powerpoint/2010/main" val="16340898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12-1: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What is the standard for PKI certificates?</a:t>
            </a:r>
          </a:p>
          <a:p>
            <a:pPr>
              <a:spcBef>
                <a:spcPts val="600"/>
              </a:spcBef>
              <a:spcAft>
                <a:spcPts val="600"/>
              </a:spcAft>
            </a:pPr>
            <a:endParaRPr lang="en-US" sz="2000" b="1" dirty="0"/>
          </a:p>
          <a:p>
            <a:pPr>
              <a:spcBef>
                <a:spcPts val="600"/>
              </a:spcBef>
              <a:spcAft>
                <a:spcPts val="600"/>
              </a:spcAft>
            </a:pPr>
            <a:r>
              <a:rPr lang="en-US" sz="2000" b="1" dirty="0"/>
              <a:t>Answer: c. X.509</a:t>
            </a:r>
          </a:p>
          <a:p>
            <a:pPr>
              <a:spcBef>
                <a:spcPts val="600"/>
              </a:spcBef>
              <a:spcAft>
                <a:spcPts val="600"/>
              </a:spcAft>
            </a:pPr>
            <a:r>
              <a:rPr lang="en-US" sz="2000" b="1" dirty="0"/>
              <a:t>Each PKI certificate contains a unique serial number and must follow the X.509 standard that describes creating a certificate.</a:t>
            </a:r>
          </a:p>
        </p:txBody>
      </p:sp>
    </p:spTree>
    <p:extLst>
      <p:ext uri="{BB962C8B-B14F-4D97-AF65-F5344CB8AC3E}">
        <p14:creationId xmlns:p14="http://schemas.microsoft.com/office/powerpoint/2010/main" val="39766204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p:txBody>
          <a:bodyPr/>
          <a:lstStyle/>
          <a:p>
            <a:r>
              <a:rPr lang="en-US" altLang="en-US" dirty="0"/>
              <a:t>Understanding Cryptography Attacks</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p:txBody>
          <a:bodyPr>
            <a:noAutofit/>
          </a:bodyPr>
          <a:lstStyle/>
          <a:p>
            <a:pPr eaLnBrk="1" hangingPunct="1"/>
            <a:r>
              <a:rPr lang="en-US" altLang="en-US" dirty="0"/>
              <a:t>Passive attacks</a:t>
            </a:r>
          </a:p>
          <a:p>
            <a:pPr lvl="1" eaLnBrk="1" hangingPunct="1"/>
            <a:r>
              <a:rPr lang="en-US" altLang="en-US" dirty="0"/>
              <a:t>Using tools to eavesdrop</a:t>
            </a:r>
          </a:p>
          <a:p>
            <a:pPr lvl="1" eaLnBrk="1" hangingPunct="1"/>
            <a:r>
              <a:rPr lang="en-US" altLang="en-US" dirty="0"/>
              <a:t>The attacker is only collecting data sent to and from a cryptosystem</a:t>
            </a:r>
          </a:p>
          <a:p>
            <a:pPr eaLnBrk="1" hangingPunct="1"/>
            <a:r>
              <a:rPr lang="en-US" altLang="en-US" dirty="0"/>
              <a:t>Active attacks </a:t>
            </a:r>
          </a:p>
          <a:p>
            <a:pPr lvl="1" eaLnBrk="1" hangingPunct="1"/>
            <a:r>
              <a:rPr lang="en-US" altLang="en-US" dirty="0"/>
              <a:t>Attempt to determine the secret key used to encrypt plaintext</a:t>
            </a:r>
          </a:p>
          <a:p>
            <a:pPr lvl="2"/>
            <a:r>
              <a:rPr lang="en-US" altLang="en-US" dirty="0"/>
              <a:t>By actively sending input to a cryptosystem</a:t>
            </a:r>
          </a:p>
          <a:p>
            <a:pPr eaLnBrk="1" hangingPunct="1"/>
            <a:r>
              <a:rPr lang="en-US" altLang="en-US" dirty="0"/>
              <a:t>Culprit and general public usually know the algorithm </a:t>
            </a:r>
          </a:p>
          <a:p>
            <a:pPr lvl="1" eaLnBrk="1" hangingPunct="1"/>
            <a:r>
              <a:rPr lang="en-US" altLang="en-US" dirty="0"/>
              <a:t>It’s usually because companies developing encryption algorithms realize that the public might discover vulnerabilities that the company’s programmers missed</a:t>
            </a:r>
          </a:p>
          <a:p>
            <a:pPr lvl="2" eaLnBrk="1" hangingPunct="1"/>
            <a:r>
              <a:rPr lang="en-US" altLang="en-US" dirty="0"/>
              <a:t>Software engineers who develop open-source code products follow this philosophy</a:t>
            </a:r>
          </a:p>
        </p:txBody>
      </p:sp>
    </p:spTree>
    <p:extLst>
      <p:ext uri="{BB962C8B-B14F-4D97-AF65-F5344CB8AC3E}">
        <p14:creationId xmlns:p14="http://schemas.microsoft.com/office/powerpoint/2010/main" val="14736571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Birthday Attack</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r>
              <a:rPr lang="en-US" altLang="en-US" dirty="0"/>
              <a:t>Old adage that if 23 people are in a room, 50% probability that two will share the same birthday</a:t>
            </a:r>
          </a:p>
          <a:p>
            <a:r>
              <a:rPr lang="en-US" altLang="en-US" b="1" dirty="0"/>
              <a:t>Birthday attacks</a:t>
            </a:r>
          </a:p>
          <a:p>
            <a:pPr lvl="1"/>
            <a:r>
              <a:rPr lang="en-US" altLang="en-US" dirty="0"/>
              <a:t>Used to find the same hash value for two different inputs</a:t>
            </a:r>
          </a:p>
          <a:p>
            <a:pPr lvl="1"/>
            <a:r>
              <a:rPr lang="en-US" altLang="en-US" dirty="0"/>
              <a:t>Used to reveal any mathematical weaknesses in hashing algorithms</a:t>
            </a:r>
          </a:p>
          <a:p>
            <a:r>
              <a:rPr lang="en-US" altLang="en-US" dirty="0"/>
              <a:t>SHA-1 </a:t>
            </a:r>
          </a:p>
          <a:p>
            <a:pPr lvl="1"/>
            <a:r>
              <a:rPr lang="en-US" altLang="en-US" dirty="0"/>
              <a:t>Uses a 160-bit digest</a:t>
            </a:r>
          </a:p>
          <a:p>
            <a:pPr lvl="1"/>
            <a:r>
              <a:rPr lang="en-US" altLang="en-US" dirty="0"/>
              <a:t>Finding a collision for a different message (the same birthday for a different person, in this analogy) would require 2</a:t>
            </a:r>
            <a:r>
              <a:rPr lang="en-US" altLang="en-US" baseline="30000" dirty="0"/>
              <a:t>60</a:t>
            </a:r>
            <a:r>
              <a:rPr lang="en-US" altLang="en-US" dirty="0"/>
              <a:t> computations</a:t>
            </a:r>
          </a:p>
        </p:txBody>
      </p:sp>
    </p:spTree>
    <p:extLst>
      <p:ext uri="{BB962C8B-B14F-4D97-AF65-F5344CB8AC3E}">
        <p14:creationId xmlns:p14="http://schemas.microsoft.com/office/powerpoint/2010/main" val="14030774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9F49D-B5B7-4EF9-9FA8-A2AD1A13D95A}"/>
              </a:ext>
            </a:extLst>
          </p:cNvPr>
          <p:cNvSpPr>
            <a:spLocks noGrp="1"/>
          </p:cNvSpPr>
          <p:nvPr>
            <p:ph type="title"/>
          </p:nvPr>
        </p:nvSpPr>
        <p:spPr>
          <a:xfrm>
            <a:off x="838200" y="365125"/>
            <a:ext cx="10515600" cy="672105"/>
          </a:xfrm>
        </p:spPr>
        <p:txBody>
          <a:bodyPr/>
          <a:lstStyle/>
          <a:p>
            <a:r>
              <a:rPr lang="en-US" altLang="en-US" dirty="0"/>
              <a:t>Mathematical Attack</a:t>
            </a:r>
            <a:endParaRPr lang="en-IN" dirty="0"/>
          </a:p>
        </p:txBody>
      </p:sp>
      <p:sp>
        <p:nvSpPr>
          <p:cNvPr id="5" name="Text Placeholder 4">
            <a:extLst>
              <a:ext uri="{FF2B5EF4-FFF2-40B4-BE49-F238E27FC236}">
                <a16:creationId xmlns:a16="http://schemas.microsoft.com/office/drawing/2014/main" id="{DDD4F286-8DF4-49F9-81A5-0E1B45EB6F4A}"/>
              </a:ext>
            </a:extLst>
          </p:cNvPr>
          <p:cNvSpPr>
            <a:spLocks noGrp="1"/>
          </p:cNvSpPr>
          <p:nvPr>
            <p:ph type="body" sz="quarter" idx="17"/>
          </p:nvPr>
        </p:nvSpPr>
        <p:spPr>
          <a:xfrm>
            <a:off x="743576" y="1638300"/>
            <a:ext cx="10711543" cy="4394200"/>
          </a:xfrm>
        </p:spPr>
        <p:txBody>
          <a:bodyPr>
            <a:noAutofit/>
          </a:bodyPr>
          <a:lstStyle/>
          <a:p>
            <a:r>
              <a:rPr lang="en-US" altLang="en-US" dirty="0"/>
              <a:t>Properties of the algorithm are attacked by using mathematical computations</a:t>
            </a:r>
          </a:p>
          <a:p>
            <a:r>
              <a:rPr lang="en-US" altLang="en-US" dirty="0"/>
              <a:t>Categories:</a:t>
            </a:r>
          </a:p>
          <a:p>
            <a:pPr lvl="1"/>
            <a:r>
              <a:rPr lang="en-US" altLang="en-US" dirty="0"/>
              <a:t>Ciphertext-only attack</a:t>
            </a:r>
          </a:p>
          <a:p>
            <a:pPr lvl="1"/>
            <a:r>
              <a:rPr lang="en-US" altLang="en-US" dirty="0"/>
              <a:t>Known plaintext attack</a:t>
            </a:r>
          </a:p>
          <a:p>
            <a:pPr lvl="1"/>
            <a:r>
              <a:rPr lang="en-US" altLang="en-US" dirty="0"/>
              <a:t>Chosen-plaintext attack</a:t>
            </a:r>
          </a:p>
          <a:p>
            <a:pPr lvl="1"/>
            <a:r>
              <a:rPr lang="en-US" altLang="en-US" dirty="0"/>
              <a:t>Chosen-ciphertext attack</a:t>
            </a:r>
          </a:p>
          <a:p>
            <a:pPr lvl="1"/>
            <a:r>
              <a:rPr lang="en-US" altLang="en-US" dirty="0"/>
              <a:t>Side-channel attack</a:t>
            </a:r>
          </a:p>
        </p:txBody>
      </p:sp>
    </p:spTree>
    <p:extLst>
      <p:ext uri="{BB962C8B-B14F-4D97-AF65-F5344CB8AC3E}">
        <p14:creationId xmlns:p14="http://schemas.microsoft.com/office/powerpoint/2010/main" val="17837787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Brute-Force Attack</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p:txBody>
          <a:bodyPr>
            <a:noAutofit/>
          </a:bodyPr>
          <a:lstStyle/>
          <a:p>
            <a:r>
              <a:rPr lang="en-US" altLang="en-US" dirty="0"/>
              <a:t>Attacker tries all possible keys in a keyspace</a:t>
            </a:r>
          </a:p>
          <a:p>
            <a:pPr lvl="1"/>
            <a:r>
              <a:rPr lang="en-US" altLang="en-US" dirty="0"/>
              <a:t>Example: Attacker uses a password-cracking program </a:t>
            </a:r>
          </a:p>
          <a:p>
            <a:pPr lvl="2"/>
            <a:r>
              <a:rPr lang="en-US" altLang="en-US" dirty="0"/>
              <a:t>To attempt every possible combination of characters in an effort to break the password hash</a:t>
            </a:r>
          </a:p>
          <a:p>
            <a:pPr lvl="1"/>
            <a:r>
              <a:rPr lang="en-US" altLang="en-US" dirty="0"/>
              <a:t>Can be launched on any kind of message digest</a:t>
            </a:r>
          </a:p>
        </p:txBody>
      </p:sp>
    </p:spTree>
    <p:extLst>
      <p:ext uri="{BB962C8B-B14F-4D97-AF65-F5344CB8AC3E}">
        <p14:creationId xmlns:p14="http://schemas.microsoft.com/office/powerpoint/2010/main" val="38312892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AD0F13-2FAF-4F1D-A722-A5FDCF9DAF4D}"/>
              </a:ext>
            </a:extLst>
          </p:cNvPr>
          <p:cNvSpPr>
            <a:spLocks noGrp="1"/>
          </p:cNvSpPr>
          <p:nvPr>
            <p:ph type="title"/>
          </p:nvPr>
        </p:nvSpPr>
        <p:spPr/>
        <p:txBody>
          <a:bodyPr/>
          <a:lstStyle/>
          <a:p>
            <a:r>
              <a:rPr lang="en-US" altLang="en-US" sz="3200" dirty="0"/>
              <a:t>Man-in-the-Middle Attack</a:t>
            </a:r>
            <a:endParaRPr lang="en-IN" sz="3200" dirty="0"/>
          </a:p>
        </p:txBody>
      </p:sp>
      <p:sp>
        <p:nvSpPr>
          <p:cNvPr id="7" name="Text Placeholder 6">
            <a:extLst>
              <a:ext uri="{FF2B5EF4-FFF2-40B4-BE49-F238E27FC236}">
                <a16:creationId xmlns:a16="http://schemas.microsoft.com/office/drawing/2014/main" id="{045CD120-AFFC-4BEA-A617-47DCF0109B5C}"/>
              </a:ext>
            </a:extLst>
          </p:cNvPr>
          <p:cNvSpPr>
            <a:spLocks noGrp="1"/>
          </p:cNvSpPr>
          <p:nvPr>
            <p:ph type="body" sz="quarter" idx="17"/>
          </p:nvPr>
        </p:nvSpPr>
        <p:spPr/>
        <p:txBody>
          <a:bodyPr>
            <a:noAutofit/>
          </a:bodyPr>
          <a:lstStyle/>
          <a:p>
            <a:pPr eaLnBrk="1" hangingPunct="1"/>
            <a:r>
              <a:rPr lang="en-US" altLang="en-US" dirty="0"/>
              <a:t>Attackers place themselves between the victim computer and another host computer</a:t>
            </a:r>
          </a:p>
          <a:p>
            <a:pPr lvl="1" eaLnBrk="1" hangingPunct="1"/>
            <a:r>
              <a:rPr lang="en-US" altLang="en-US" dirty="0"/>
              <a:t>They then intercept messages sent from the victim to the host</a:t>
            </a:r>
          </a:p>
          <a:p>
            <a:pPr lvl="1"/>
            <a:r>
              <a:rPr lang="en-US" altLang="en-US" dirty="0"/>
              <a:t>They pretend to be the host computer</a:t>
            </a:r>
          </a:p>
        </p:txBody>
      </p:sp>
    </p:spTree>
    <p:extLst>
      <p:ext uri="{BB962C8B-B14F-4D97-AF65-F5344CB8AC3E}">
        <p14:creationId xmlns:p14="http://schemas.microsoft.com/office/powerpoint/2010/main" val="2889854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a:xfrm>
            <a:off x="838200" y="365125"/>
            <a:ext cx="10515600" cy="672105"/>
          </a:xfrm>
        </p:spPr>
        <p:txBody>
          <a:bodyPr/>
          <a:lstStyle/>
          <a:p>
            <a:r>
              <a:rPr lang="en-US" altLang="en-US" dirty="0"/>
              <a:t>SSL/TLS Downgrade Attack</a:t>
            </a:r>
            <a:endParaRPr lang="en-IN" dirty="0"/>
          </a:p>
        </p:txBody>
      </p:sp>
      <p:sp>
        <p:nvSpPr>
          <p:cNvPr id="3" name="Text Placeholder 2">
            <a:extLst>
              <a:ext uri="{FF2B5EF4-FFF2-40B4-BE49-F238E27FC236}">
                <a16:creationId xmlns:a16="http://schemas.microsoft.com/office/drawing/2014/main" id="{137FD6E0-DE58-42D3-A2D7-3F26486CBD74}"/>
              </a:ext>
            </a:extLst>
          </p:cNvPr>
          <p:cNvSpPr>
            <a:spLocks noGrp="1"/>
          </p:cNvSpPr>
          <p:nvPr>
            <p:ph type="body" sz="quarter" idx="17"/>
          </p:nvPr>
        </p:nvSpPr>
        <p:spPr>
          <a:xfrm>
            <a:off x="743576" y="1638300"/>
            <a:ext cx="10711543" cy="4394200"/>
          </a:xfrm>
        </p:spPr>
        <p:txBody>
          <a:bodyPr/>
          <a:lstStyle/>
          <a:p>
            <a:r>
              <a:rPr lang="en-US" altLang="en-US" dirty="0"/>
              <a:t>An attacker intercepts the initial communications between a web server and a web browser</a:t>
            </a:r>
          </a:p>
          <a:p>
            <a:pPr lvl="1"/>
            <a:r>
              <a:rPr lang="en-US" altLang="en-US" dirty="0"/>
              <a:t>Can force a vulnerable server to insecurely renegotiate the encryption being used down to a weaker cipher</a:t>
            </a:r>
          </a:p>
          <a:p>
            <a:pPr lvl="1"/>
            <a:r>
              <a:rPr lang="en-US" altLang="en-US" dirty="0"/>
              <a:t>This works because a web server and a web browser must negotiate which cipher will be used to communicate before they begin</a:t>
            </a:r>
          </a:p>
        </p:txBody>
      </p:sp>
    </p:spTree>
    <p:extLst>
      <p:ext uri="{BB962C8B-B14F-4D97-AF65-F5344CB8AC3E}">
        <p14:creationId xmlns:p14="http://schemas.microsoft.com/office/powerpoint/2010/main" val="25327736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09E98-384B-4A37-9AC9-ACAAC6805E16}"/>
              </a:ext>
            </a:extLst>
          </p:cNvPr>
          <p:cNvSpPr>
            <a:spLocks noGrp="1"/>
          </p:cNvSpPr>
          <p:nvPr>
            <p:ph type="title"/>
          </p:nvPr>
        </p:nvSpPr>
        <p:spPr>
          <a:xfrm>
            <a:off x="838200" y="365125"/>
            <a:ext cx="10515600" cy="672105"/>
          </a:xfrm>
        </p:spPr>
        <p:txBody>
          <a:bodyPr/>
          <a:lstStyle/>
          <a:p>
            <a:r>
              <a:rPr lang="en-US" altLang="en-US" dirty="0"/>
              <a:t>Dictionary Attack</a:t>
            </a:r>
            <a:endParaRPr lang="en-IN" dirty="0"/>
          </a:p>
        </p:txBody>
      </p:sp>
      <p:sp>
        <p:nvSpPr>
          <p:cNvPr id="3" name="Text Placeholder 2">
            <a:extLst>
              <a:ext uri="{FF2B5EF4-FFF2-40B4-BE49-F238E27FC236}">
                <a16:creationId xmlns:a16="http://schemas.microsoft.com/office/drawing/2014/main" id="{137FD6E0-DE58-42D3-A2D7-3F26486CBD74}"/>
              </a:ext>
            </a:extLst>
          </p:cNvPr>
          <p:cNvSpPr>
            <a:spLocks noGrp="1"/>
          </p:cNvSpPr>
          <p:nvPr>
            <p:ph type="body" sz="quarter" idx="17"/>
          </p:nvPr>
        </p:nvSpPr>
        <p:spPr>
          <a:xfrm>
            <a:off x="743576" y="1638300"/>
            <a:ext cx="10711543" cy="4394200"/>
          </a:xfrm>
        </p:spPr>
        <p:txBody>
          <a:bodyPr>
            <a:noAutofit/>
          </a:bodyPr>
          <a:lstStyle/>
          <a:p>
            <a:r>
              <a:rPr lang="en-US" altLang="en-US" dirty="0"/>
              <a:t>Attacker runs a password-cracking program that uses a dictionary of known words as an input file</a:t>
            </a:r>
          </a:p>
          <a:p>
            <a:pPr lvl="1"/>
            <a:r>
              <a:rPr lang="en-US" altLang="en-US" dirty="0"/>
              <a:t>Most of these input files are available on the Internet and can be downloaded free</a:t>
            </a:r>
          </a:p>
          <a:p>
            <a:pPr lvl="1"/>
            <a:r>
              <a:rPr lang="en-US" altLang="en-US" dirty="0"/>
              <a:t>Unauthorized password cracking is illegal in most parts of the world, including the United States</a:t>
            </a:r>
          </a:p>
        </p:txBody>
      </p:sp>
    </p:spTree>
    <p:extLst>
      <p:ext uri="{BB962C8B-B14F-4D97-AF65-F5344CB8AC3E}">
        <p14:creationId xmlns:p14="http://schemas.microsoft.com/office/powerpoint/2010/main" val="286668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The War Machines (1 of 2)</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dirty="0"/>
              <a:t>Enigma machine</a:t>
            </a:r>
          </a:p>
          <a:p>
            <a:pPr lvl="1"/>
            <a:r>
              <a:rPr lang="en-US" altLang="en-US" dirty="0"/>
              <a:t>Most famous encryption device</a:t>
            </a:r>
          </a:p>
          <a:p>
            <a:pPr lvl="1"/>
            <a:r>
              <a:rPr lang="en-US" altLang="en-US" dirty="0"/>
              <a:t>Developed by Arthur Scherbius</a:t>
            </a:r>
          </a:p>
          <a:p>
            <a:pPr lvl="1"/>
            <a:r>
              <a:rPr lang="en-US" altLang="en-US" dirty="0"/>
              <a:t>Used by Germans during World War II</a:t>
            </a:r>
          </a:p>
          <a:p>
            <a:pPr lvl="1"/>
            <a:r>
              <a:rPr lang="en-US" altLang="en-US" dirty="0"/>
              <a:t>Most books on cryptography discuss this device</a:t>
            </a:r>
          </a:p>
          <a:p>
            <a:pPr lvl="1"/>
            <a:r>
              <a:rPr lang="en-US" altLang="en-US" dirty="0"/>
              <a:t>Enigma substituted each letter typed by the operator</a:t>
            </a:r>
          </a:p>
          <a:p>
            <a:pPr lvl="2"/>
            <a:r>
              <a:rPr lang="en-US" altLang="en-US" dirty="0"/>
              <a:t>Substitutions were computed using a key and set of switches or rotors</a:t>
            </a:r>
          </a:p>
          <a:p>
            <a:pPr lvl="2"/>
            <a:r>
              <a:rPr lang="en-US" altLang="en-US" dirty="0"/>
              <a:t>When the message was completely encrypted, it was transmitted over the airwaves</a:t>
            </a:r>
          </a:p>
          <a:p>
            <a:pPr lvl="1"/>
            <a:r>
              <a:rPr lang="en-US" altLang="en-US" dirty="0"/>
              <a:t>Code was broken first by Polish cryptographers, and then the British and Americans</a:t>
            </a:r>
          </a:p>
          <a:p>
            <a:pPr lvl="2"/>
            <a:r>
              <a:rPr lang="en-US" altLang="en-US" dirty="0"/>
              <a:t>The machine British and American cryptologists used for breaking the code was called the Bombe</a:t>
            </a:r>
          </a:p>
        </p:txBody>
      </p:sp>
    </p:spTree>
    <p:extLst>
      <p:ext uri="{BB962C8B-B14F-4D97-AF65-F5344CB8AC3E}">
        <p14:creationId xmlns:p14="http://schemas.microsoft.com/office/powerpoint/2010/main" val="4310770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B80130-72C9-41FC-8599-88CBF27BC6C5}"/>
              </a:ext>
            </a:extLst>
          </p:cNvPr>
          <p:cNvSpPr>
            <a:spLocks noGrp="1"/>
          </p:cNvSpPr>
          <p:nvPr>
            <p:ph type="title"/>
          </p:nvPr>
        </p:nvSpPr>
        <p:spPr/>
        <p:txBody>
          <a:bodyPr/>
          <a:lstStyle/>
          <a:p>
            <a:r>
              <a:rPr lang="en-US" altLang="en-US" dirty="0"/>
              <a:t>Replay Attack</a:t>
            </a:r>
            <a:endParaRPr lang="en-IN" dirty="0"/>
          </a:p>
        </p:txBody>
      </p:sp>
      <p:sp>
        <p:nvSpPr>
          <p:cNvPr id="6" name="Text Placeholder 5">
            <a:extLst>
              <a:ext uri="{FF2B5EF4-FFF2-40B4-BE49-F238E27FC236}">
                <a16:creationId xmlns:a16="http://schemas.microsoft.com/office/drawing/2014/main" id="{1560DD7E-8221-45EC-B849-91DC33361686}"/>
              </a:ext>
            </a:extLst>
          </p:cNvPr>
          <p:cNvSpPr>
            <a:spLocks noGrp="1"/>
          </p:cNvSpPr>
          <p:nvPr>
            <p:ph type="body" sz="quarter" idx="17"/>
          </p:nvPr>
        </p:nvSpPr>
        <p:spPr/>
        <p:txBody>
          <a:bodyPr/>
          <a:lstStyle/>
          <a:p>
            <a:r>
              <a:rPr lang="en-US" altLang="en-US" dirty="0"/>
              <a:t>The attacker captures data and attempts to resubmit the captured data</a:t>
            </a:r>
          </a:p>
          <a:p>
            <a:pPr lvl="1"/>
            <a:r>
              <a:rPr lang="en-US" altLang="en-US" dirty="0"/>
              <a:t>So that the device thinks a legitimate connection is in effect</a:t>
            </a:r>
          </a:p>
          <a:p>
            <a:pPr lvl="1"/>
            <a:r>
              <a:rPr lang="en-US" altLang="en-US" dirty="0"/>
              <a:t>If the captured data is logon information, attacker could gain access and be authenticated</a:t>
            </a:r>
          </a:p>
          <a:p>
            <a:r>
              <a:rPr lang="en-US" altLang="en-US" dirty="0"/>
              <a:t>Many systems have countermeasures to prevent these attacks</a:t>
            </a:r>
          </a:p>
        </p:txBody>
      </p:sp>
    </p:spTree>
    <p:extLst>
      <p:ext uri="{BB962C8B-B14F-4D97-AF65-F5344CB8AC3E}">
        <p14:creationId xmlns:p14="http://schemas.microsoft.com/office/powerpoint/2010/main" val="6709726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12-2</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Intercepting messages destined for another computer and sending back messages while pretending to be the other computer is an example of what type of attack?</a:t>
            </a:r>
          </a:p>
          <a:p>
            <a:endParaRPr lang="en-US" sz="2000" dirty="0"/>
          </a:p>
          <a:p>
            <a:pPr marL="457200" indent="-457200">
              <a:buFont typeface="+mj-lt"/>
              <a:buAutoNum type="alphaLcPeriod"/>
            </a:pPr>
            <a:r>
              <a:rPr lang="en-US" sz="2000" dirty="0"/>
              <a:t>Man-in-the-middle</a:t>
            </a:r>
          </a:p>
          <a:p>
            <a:pPr marL="457200" indent="-457200">
              <a:buFont typeface="+mj-lt"/>
              <a:buAutoNum type="alphaLcPeriod"/>
            </a:pPr>
            <a:r>
              <a:rPr lang="en-US" sz="2000" dirty="0"/>
              <a:t>Smurf</a:t>
            </a:r>
          </a:p>
          <a:p>
            <a:pPr marL="457200" indent="-457200">
              <a:buFont typeface="+mj-lt"/>
              <a:buAutoNum type="alphaLcPeriod"/>
            </a:pPr>
            <a:r>
              <a:rPr lang="en-US" sz="2000" dirty="0"/>
              <a:t>Buffer overflow</a:t>
            </a:r>
          </a:p>
          <a:p>
            <a:pPr marL="457200" indent="-457200">
              <a:buFont typeface="+mj-lt"/>
              <a:buAutoNum type="alphaLcPeriod"/>
            </a:pPr>
            <a:r>
              <a:rPr lang="en-US" sz="2000" dirty="0"/>
              <a:t>Mathematical</a:t>
            </a:r>
          </a:p>
        </p:txBody>
      </p:sp>
    </p:spTree>
    <p:extLst>
      <p:ext uri="{BB962C8B-B14F-4D97-AF65-F5344CB8AC3E}">
        <p14:creationId xmlns:p14="http://schemas.microsoft.com/office/powerpoint/2010/main" val="8538104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Polling Activity 12-2: Answer</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Intercepting messages destined for another computer and sending back messages while pretending to be the other computer is an example of what type of attack?</a:t>
            </a:r>
          </a:p>
          <a:p>
            <a:pPr>
              <a:spcBef>
                <a:spcPts val="600"/>
              </a:spcBef>
              <a:spcAft>
                <a:spcPts val="600"/>
              </a:spcAft>
            </a:pPr>
            <a:endParaRPr lang="en-US" sz="2000" b="1" dirty="0"/>
          </a:p>
          <a:p>
            <a:pPr>
              <a:spcBef>
                <a:spcPts val="600"/>
              </a:spcBef>
              <a:spcAft>
                <a:spcPts val="600"/>
              </a:spcAft>
            </a:pPr>
            <a:r>
              <a:rPr lang="en-US" sz="2000" b="1" dirty="0"/>
              <a:t>Answer: a. Man-in-the-middle</a:t>
            </a:r>
          </a:p>
          <a:p>
            <a:pPr>
              <a:spcBef>
                <a:spcPts val="600"/>
              </a:spcBef>
              <a:spcAft>
                <a:spcPts val="600"/>
              </a:spcAft>
            </a:pPr>
            <a:r>
              <a:rPr lang="en-US" sz="2000" b="1" dirty="0"/>
              <a:t>In a man-in-the-middle attack, attackers place themselves between the victim computer and another host computer. They, then intercept messages sent from the victim to the host and pretend to be the host computer.</a:t>
            </a:r>
          </a:p>
        </p:txBody>
      </p:sp>
    </p:spTree>
    <p:extLst>
      <p:ext uri="{BB962C8B-B14F-4D97-AF65-F5344CB8AC3E}">
        <p14:creationId xmlns:p14="http://schemas.microsoft.com/office/powerpoint/2010/main" val="30564639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dirty="0"/>
              <a:t>Understanding Password Cracking (1 of 4)</a:t>
            </a:r>
            <a:endParaRPr lang="en-IN" dirty="0"/>
          </a:p>
        </p:txBody>
      </p:sp>
      <p:sp>
        <p:nvSpPr>
          <p:cNvPr id="3" name="Text Placeholder 2">
            <a:extLst>
              <a:ext uri="{FF2B5EF4-FFF2-40B4-BE49-F238E27FC236}">
                <a16:creationId xmlns:a16="http://schemas.microsoft.com/office/drawing/2014/main" id="{139142D6-5C3A-42A0-8A74-350829226946}"/>
              </a:ext>
            </a:extLst>
          </p:cNvPr>
          <p:cNvSpPr>
            <a:spLocks noGrp="1"/>
          </p:cNvSpPr>
          <p:nvPr>
            <p:ph type="body" sz="quarter" idx="17"/>
          </p:nvPr>
        </p:nvSpPr>
        <p:spPr/>
        <p:txBody>
          <a:bodyPr>
            <a:normAutofit/>
          </a:bodyPr>
          <a:lstStyle/>
          <a:p>
            <a:r>
              <a:rPr lang="en-US" altLang="en-US" dirty="0"/>
              <a:t>Password cracking is illegal in the United States</a:t>
            </a:r>
          </a:p>
          <a:p>
            <a:pPr lvl="1"/>
            <a:r>
              <a:rPr lang="en-US" altLang="en-US" dirty="0"/>
              <a:t>It is legal to crack your own password if you forget it</a:t>
            </a:r>
          </a:p>
          <a:p>
            <a:r>
              <a:rPr lang="en-US" altLang="en-US" dirty="0"/>
              <a:t>If a password uses common dictionary words</a:t>
            </a:r>
          </a:p>
          <a:p>
            <a:pPr lvl="1"/>
            <a:r>
              <a:rPr lang="en-US" altLang="en-US" dirty="0"/>
              <a:t>Most password-cracking programs can use a dictionary file to speed up the process</a:t>
            </a:r>
          </a:p>
          <a:p>
            <a:pPr lvl="1"/>
            <a:r>
              <a:rPr lang="en-US" altLang="en-US" dirty="0"/>
              <a:t>Brute force is a common method; one way to speed up a brute-force cracking effort is by using a </a:t>
            </a:r>
            <a:r>
              <a:rPr lang="en-US" altLang="en-US" b="1" dirty="0"/>
              <a:t>rainbow table</a:t>
            </a:r>
          </a:p>
          <a:p>
            <a:r>
              <a:rPr lang="en-US" altLang="en-US" dirty="0"/>
              <a:t>Salt</a:t>
            </a:r>
          </a:p>
          <a:p>
            <a:pPr lvl="1"/>
            <a:r>
              <a:rPr lang="en-US" altLang="en-US" dirty="0"/>
              <a:t>In cryptographic terms, it is the use of random data alongside plaintext as an input to a hashing function so that the output is unique.</a:t>
            </a:r>
          </a:p>
          <a:p>
            <a:pPr lvl="1"/>
            <a:r>
              <a:rPr lang="en-US" altLang="en-US" dirty="0"/>
              <a:t>Makes pre-calculated rainbow tables worthless</a:t>
            </a:r>
          </a:p>
          <a:p>
            <a:r>
              <a:rPr lang="en-US" altLang="en-US" dirty="0"/>
              <a:t>A graphics processing unit (GPU) greatly exceeds a CPU’s capability to process mathematical calculations</a:t>
            </a:r>
          </a:p>
        </p:txBody>
      </p:sp>
    </p:spTree>
    <p:extLst>
      <p:ext uri="{BB962C8B-B14F-4D97-AF65-F5344CB8AC3E}">
        <p14:creationId xmlns:p14="http://schemas.microsoft.com/office/powerpoint/2010/main" val="37468763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dirty="0"/>
              <a:t>Understanding Password Cracking (2 of 4)</a:t>
            </a:r>
            <a:endParaRPr lang="en-IN" dirty="0"/>
          </a:p>
        </p:txBody>
      </p:sp>
      <p:sp>
        <p:nvSpPr>
          <p:cNvPr id="3" name="Text Placeholder 2">
            <a:extLst>
              <a:ext uri="{FF2B5EF4-FFF2-40B4-BE49-F238E27FC236}">
                <a16:creationId xmlns:a16="http://schemas.microsoft.com/office/drawing/2014/main" id="{139142D6-5C3A-42A0-8A74-350829226946}"/>
              </a:ext>
            </a:extLst>
          </p:cNvPr>
          <p:cNvSpPr>
            <a:spLocks noGrp="1"/>
          </p:cNvSpPr>
          <p:nvPr>
            <p:ph type="body" sz="quarter" idx="17"/>
          </p:nvPr>
        </p:nvSpPr>
        <p:spPr/>
        <p:txBody>
          <a:bodyPr>
            <a:normAutofit/>
          </a:bodyPr>
          <a:lstStyle/>
          <a:p>
            <a:r>
              <a:rPr lang="en-US" altLang="en-US" dirty="0"/>
              <a:t>Password cracking</a:t>
            </a:r>
          </a:p>
          <a:p>
            <a:pPr lvl="1"/>
            <a:r>
              <a:rPr lang="en-US" altLang="en-US" dirty="0"/>
              <a:t>You must first obtain the password file from the system that stores usernames and passwords</a:t>
            </a:r>
          </a:p>
          <a:p>
            <a:pPr lvl="1"/>
            <a:r>
              <a:rPr lang="en-US" altLang="en-US" dirty="0"/>
              <a:t>Stored in /etc/shadow file for *nix systems</a:t>
            </a:r>
          </a:p>
          <a:p>
            <a:r>
              <a:rPr lang="en-US" altLang="en-US" dirty="0"/>
              <a:t>Security Accounts Manager (SAM) file</a:t>
            </a:r>
          </a:p>
          <a:p>
            <a:pPr lvl="1"/>
            <a:r>
              <a:rPr lang="en-US" altLang="en-US" dirty="0"/>
              <a:t>Windows password hashes are stored in this file</a:t>
            </a:r>
          </a:p>
          <a:p>
            <a:pPr>
              <a:defRPr/>
            </a:pPr>
            <a:r>
              <a:rPr lang="en-US" dirty="0"/>
              <a:t>Password-cracking programs used to perform cracking attacks</a:t>
            </a:r>
          </a:p>
          <a:p>
            <a:pPr lvl="1">
              <a:defRPr/>
            </a:pPr>
            <a:r>
              <a:rPr lang="en-US" dirty="0"/>
              <a:t>Hashcat</a:t>
            </a:r>
          </a:p>
          <a:p>
            <a:pPr lvl="1">
              <a:defRPr/>
            </a:pPr>
            <a:r>
              <a:rPr lang="en-US" dirty="0"/>
              <a:t>John the Ripper</a:t>
            </a:r>
          </a:p>
          <a:p>
            <a:pPr lvl="1">
              <a:defRPr/>
            </a:pPr>
            <a:r>
              <a:rPr lang="en-US" dirty="0"/>
              <a:t>0phcrack</a:t>
            </a:r>
          </a:p>
          <a:p>
            <a:pPr lvl="1">
              <a:defRPr/>
            </a:pPr>
            <a:r>
              <a:rPr lang="en-US" dirty="0"/>
              <a:t>EXPECT</a:t>
            </a:r>
          </a:p>
          <a:p>
            <a:pPr lvl="1">
              <a:defRPr/>
            </a:pPr>
            <a:r>
              <a:rPr lang="en-US" dirty="0"/>
              <a:t>L0phtcrack</a:t>
            </a:r>
          </a:p>
          <a:p>
            <a:pPr lvl="1">
              <a:defRPr/>
            </a:pPr>
            <a:r>
              <a:rPr lang="en-US" dirty="0"/>
              <a:t>Pwdump8</a:t>
            </a:r>
          </a:p>
        </p:txBody>
      </p:sp>
    </p:spTree>
    <p:extLst>
      <p:ext uri="{BB962C8B-B14F-4D97-AF65-F5344CB8AC3E}">
        <p14:creationId xmlns:p14="http://schemas.microsoft.com/office/powerpoint/2010/main" val="28430158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dirty="0"/>
              <a:t>Understanding Password Cracking (3 of 4)</a:t>
            </a:r>
            <a:endParaRPr lang="en-IN" dirty="0"/>
          </a:p>
        </p:txBody>
      </p:sp>
      <p:pic>
        <p:nvPicPr>
          <p:cNvPr id="14" name="Picture Placeholder 13" descr="A Windows command terminal window showing the execution and results of the f g dump dot e x e password information-gathering command.">
            <a:extLst>
              <a:ext uri="{FF2B5EF4-FFF2-40B4-BE49-F238E27FC236}">
                <a16:creationId xmlns:a16="http://schemas.microsoft.com/office/drawing/2014/main" id="{FCDD67B2-C6E3-43A7-962C-C57FCCD8B163}"/>
              </a:ext>
            </a:extLst>
          </p:cNvPr>
          <p:cNvPicPr>
            <a:picLocks noGrp="1" noChangeAspect="1"/>
          </p:cNvPicPr>
          <p:nvPr>
            <p:ph type="pic" sz="quarter" idx="10"/>
          </p:nvPr>
        </p:nvPicPr>
        <p:blipFill rotWithShape="1">
          <a:blip r:embed="rId2"/>
          <a:srcRect t="1138" b="-1650"/>
          <a:stretch/>
        </p:blipFill>
        <p:spPr>
          <a:xfrm>
            <a:off x="541227" y="1037230"/>
            <a:ext cx="7155883" cy="5070273"/>
          </a:xfrm>
        </p:spPr>
      </p:pic>
      <p:sp>
        <p:nvSpPr>
          <p:cNvPr id="10" name="Text Placeholder 9">
            <a:extLst>
              <a:ext uri="{FF2B5EF4-FFF2-40B4-BE49-F238E27FC236}">
                <a16:creationId xmlns:a16="http://schemas.microsoft.com/office/drawing/2014/main" id="{E7A36FE5-4C6F-4E25-89F8-6FF90DE3D64A}"/>
              </a:ext>
            </a:extLst>
          </p:cNvPr>
          <p:cNvSpPr>
            <a:spLocks noGrp="1"/>
          </p:cNvSpPr>
          <p:nvPr>
            <p:ph type="body" sz="quarter" idx="12"/>
          </p:nvPr>
        </p:nvSpPr>
        <p:spPr>
          <a:xfrm rot="16200000">
            <a:off x="5980793" y="3889753"/>
            <a:ext cx="3707552" cy="262425"/>
          </a:xfrm>
        </p:spPr>
        <p:txBody>
          <a:bodyPr/>
          <a:lstStyle/>
          <a:p>
            <a:r>
              <a:rPr lang="en-IN" dirty="0"/>
              <a:t>Source: Microsoft Windows</a:t>
            </a:r>
          </a:p>
        </p:txBody>
      </p:sp>
      <p:sp>
        <p:nvSpPr>
          <p:cNvPr id="9" name="Text Placeholder 8">
            <a:extLst>
              <a:ext uri="{FF2B5EF4-FFF2-40B4-BE49-F238E27FC236}">
                <a16:creationId xmlns:a16="http://schemas.microsoft.com/office/drawing/2014/main" id="{4A54B280-ED86-442C-A8EC-231EA46E47B1}"/>
              </a:ext>
            </a:extLst>
          </p:cNvPr>
          <p:cNvSpPr>
            <a:spLocks noGrp="1"/>
          </p:cNvSpPr>
          <p:nvPr>
            <p:ph type="body" sz="quarter" idx="11"/>
          </p:nvPr>
        </p:nvSpPr>
        <p:spPr>
          <a:xfrm>
            <a:off x="8234453" y="5242083"/>
            <a:ext cx="3476575" cy="501343"/>
          </a:xfrm>
        </p:spPr>
        <p:txBody>
          <a:bodyPr/>
          <a:lstStyle/>
          <a:p>
            <a:r>
              <a:rPr lang="en-US" b="1" dirty="0"/>
              <a:t>Figure 12-8 </a:t>
            </a:r>
            <a:r>
              <a:rPr lang="en-US" dirty="0"/>
              <a:t>Running fgdump</a:t>
            </a:r>
            <a:endParaRPr lang="en-IN" dirty="0"/>
          </a:p>
        </p:txBody>
      </p:sp>
    </p:spTree>
    <p:extLst>
      <p:ext uri="{BB962C8B-B14F-4D97-AF65-F5344CB8AC3E}">
        <p14:creationId xmlns:p14="http://schemas.microsoft.com/office/powerpoint/2010/main" val="4416839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39FB-3950-4321-BCE5-7AC1CE997968}"/>
              </a:ext>
            </a:extLst>
          </p:cNvPr>
          <p:cNvSpPr>
            <a:spLocks noGrp="1"/>
          </p:cNvSpPr>
          <p:nvPr>
            <p:ph type="title"/>
          </p:nvPr>
        </p:nvSpPr>
        <p:spPr/>
        <p:txBody>
          <a:bodyPr/>
          <a:lstStyle/>
          <a:p>
            <a:r>
              <a:rPr lang="en-US" altLang="en-US" dirty="0"/>
              <a:t>Understanding Password Cracking (4 of 4)</a:t>
            </a:r>
            <a:endParaRPr lang="en-IN" dirty="0"/>
          </a:p>
        </p:txBody>
      </p:sp>
      <p:pic>
        <p:nvPicPr>
          <p:cNvPr id="6" name="Picture Placeholder 5" descr="A Kali Linux terminal shell is displayed showing the parameter options for the John the Ripper utility.">
            <a:extLst>
              <a:ext uri="{FF2B5EF4-FFF2-40B4-BE49-F238E27FC236}">
                <a16:creationId xmlns:a16="http://schemas.microsoft.com/office/drawing/2014/main" id="{893E15EB-D5C1-4A70-AFC0-E36250FE99B8}"/>
              </a:ext>
            </a:extLst>
          </p:cNvPr>
          <p:cNvPicPr>
            <a:picLocks noGrp="1" noChangeAspect="1"/>
          </p:cNvPicPr>
          <p:nvPr>
            <p:ph type="pic" sz="quarter" idx="10"/>
          </p:nvPr>
        </p:nvPicPr>
        <p:blipFill rotWithShape="1">
          <a:blip r:embed="rId2"/>
          <a:srcRect t="-46" b="690"/>
          <a:stretch/>
        </p:blipFill>
        <p:spPr>
          <a:xfrm>
            <a:off x="1458090" y="1105908"/>
            <a:ext cx="5299952" cy="5025706"/>
          </a:xfrm>
        </p:spPr>
      </p:pic>
      <p:sp>
        <p:nvSpPr>
          <p:cNvPr id="10" name="Text Placeholder 9">
            <a:extLst>
              <a:ext uri="{FF2B5EF4-FFF2-40B4-BE49-F238E27FC236}">
                <a16:creationId xmlns:a16="http://schemas.microsoft.com/office/drawing/2014/main" id="{E7A36FE5-4C6F-4E25-89F8-6FF90DE3D64A}"/>
              </a:ext>
            </a:extLst>
          </p:cNvPr>
          <p:cNvSpPr>
            <a:spLocks noGrp="1"/>
          </p:cNvSpPr>
          <p:nvPr>
            <p:ph type="body" sz="quarter" idx="12"/>
          </p:nvPr>
        </p:nvSpPr>
        <p:spPr>
          <a:xfrm rot="16200000">
            <a:off x="5035479" y="4146625"/>
            <a:ext cx="3707552" cy="262425"/>
          </a:xfrm>
        </p:spPr>
        <p:txBody>
          <a:bodyPr/>
          <a:lstStyle/>
          <a:p>
            <a:r>
              <a:rPr lang="en-IN" dirty="0"/>
              <a:t>Source: GNU General Public License (GNU GPL)</a:t>
            </a:r>
          </a:p>
        </p:txBody>
      </p:sp>
      <p:sp>
        <p:nvSpPr>
          <p:cNvPr id="9" name="Text Placeholder 8">
            <a:extLst>
              <a:ext uri="{FF2B5EF4-FFF2-40B4-BE49-F238E27FC236}">
                <a16:creationId xmlns:a16="http://schemas.microsoft.com/office/drawing/2014/main" id="{4A54B280-ED86-442C-A8EC-231EA46E47B1}"/>
              </a:ext>
            </a:extLst>
          </p:cNvPr>
          <p:cNvSpPr>
            <a:spLocks noGrp="1"/>
          </p:cNvSpPr>
          <p:nvPr>
            <p:ph type="body" sz="quarter" idx="11"/>
          </p:nvPr>
        </p:nvSpPr>
        <p:spPr>
          <a:xfrm>
            <a:off x="7378262" y="5123793"/>
            <a:ext cx="4261180" cy="672105"/>
          </a:xfrm>
        </p:spPr>
        <p:txBody>
          <a:bodyPr/>
          <a:lstStyle/>
          <a:p>
            <a:r>
              <a:rPr lang="en-US" b="1" dirty="0"/>
              <a:t>Figure 12-9 </a:t>
            </a:r>
            <a:r>
              <a:rPr lang="en-US" dirty="0"/>
              <a:t>Using John the Ripper parameters</a:t>
            </a:r>
            <a:endParaRPr lang="en-IN" dirty="0"/>
          </a:p>
        </p:txBody>
      </p:sp>
    </p:spTree>
    <p:extLst>
      <p:ext uri="{BB962C8B-B14F-4D97-AF65-F5344CB8AC3E}">
        <p14:creationId xmlns:p14="http://schemas.microsoft.com/office/powerpoint/2010/main" val="286367144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Self-Assessment</a:t>
            </a:r>
          </a:p>
        </p:txBody>
      </p:sp>
      <p:sp>
        <p:nvSpPr>
          <p:cNvPr id="2" name="Text Placeholder 1"/>
          <p:cNvSpPr>
            <a:spLocks noGrp="1"/>
          </p:cNvSpPr>
          <p:nvPr>
            <p:ph type="body" sz="quarter" idx="15"/>
          </p:nvPr>
        </p:nvSpPr>
        <p:spPr>
          <a:xfrm>
            <a:off x="743576" y="1636776"/>
            <a:ext cx="10711543" cy="3732692"/>
          </a:xfrm>
        </p:spPr>
        <p:txBody>
          <a:bodyPr/>
          <a:lstStyle/>
          <a:p>
            <a:r>
              <a:rPr lang="en-US" sz="2000" dirty="0"/>
              <a:t>Explain the differences between symmetric algorithms and asymmetric algorithms.</a:t>
            </a:r>
          </a:p>
        </p:txBody>
      </p:sp>
    </p:spTree>
    <p:extLst>
      <p:ext uri="{BB962C8B-B14F-4D97-AF65-F5344CB8AC3E}">
        <p14:creationId xmlns:p14="http://schemas.microsoft.com/office/powerpoint/2010/main" val="42213642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F94F4EB-2F94-4A59-ADFC-71DBB75567A6}"/>
              </a:ext>
            </a:extLst>
          </p:cNvPr>
          <p:cNvSpPr>
            <a:spLocks noGrp="1"/>
          </p:cNvSpPr>
          <p:nvPr>
            <p:ph type="title"/>
          </p:nvPr>
        </p:nvSpPr>
        <p:spPr/>
        <p:txBody>
          <a:bodyPr/>
          <a:lstStyle/>
          <a:p>
            <a:r>
              <a:rPr lang="en-US" dirty="0"/>
              <a:t>Summary</a:t>
            </a:r>
            <a:endParaRPr lang="en-IN" dirty="0"/>
          </a:p>
        </p:txBody>
      </p:sp>
      <p:sp>
        <p:nvSpPr>
          <p:cNvPr id="7" name="Text Placeholder 6">
            <a:extLst>
              <a:ext uri="{FF2B5EF4-FFF2-40B4-BE49-F238E27FC236}">
                <a16:creationId xmlns:a16="http://schemas.microsoft.com/office/drawing/2014/main" id="{A5B6FAAD-1B56-449C-9E71-8F6D6B684DF2}"/>
              </a:ext>
            </a:extLst>
          </p:cNvPr>
          <p:cNvSpPr>
            <a:spLocks noGrp="1"/>
          </p:cNvSpPr>
          <p:nvPr>
            <p:ph type="body" sz="quarter" idx="17"/>
          </p:nvPr>
        </p:nvSpPr>
        <p:spPr/>
        <p:txBody>
          <a:bodyPr/>
          <a:lstStyle/>
          <a:p>
            <a:r>
              <a:rPr lang="en-US" altLang="en-US" dirty="0"/>
              <a:t>Now that the lesson has ended, you should be able to:</a:t>
            </a:r>
          </a:p>
          <a:p>
            <a:pPr lvl="1">
              <a:defRPr/>
            </a:pPr>
            <a:r>
              <a:rPr lang="en-US" dirty="0"/>
              <a:t>Summarize the history and principles of cryptography</a:t>
            </a:r>
          </a:p>
          <a:p>
            <a:pPr lvl="1">
              <a:defRPr/>
            </a:pPr>
            <a:r>
              <a:rPr lang="en-US" dirty="0"/>
              <a:t>Describe symmetric and asymmetric encryption algorithms</a:t>
            </a:r>
          </a:p>
          <a:p>
            <a:pPr lvl="1">
              <a:defRPr/>
            </a:pPr>
            <a:r>
              <a:rPr lang="en-US" dirty="0"/>
              <a:t>Explain public key infrastructure (PKI)</a:t>
            </a:r>
          </a:p>
          <a:p>
            <a:pPr lvl="1">
              <a:defRPr/>
            </a:pPr>
            <a:r>
              <a:rPr lang="en-US" dirty="0"/>
              <a:t>Describe possible attacks on cryptosystems</a:t>
            </a:r>
          </a:p>
          <a:p>
            <a:pPr lvl="1">
              <a:defRPr/>
            </a:pPr>
            <a:r>
              <a:rPr lang="en-US" dirty="0"/>
              <a:t>Compare hashing algorithms and how they ensure data integrity</a:t>
            </a:r>
          </a:p>
        </p:txBody>
      </p:sp>
    </p:spTree>
    <p:extLst>
      <p:ext uri="{BB962C8B-B14F-4D97-AF65-F5344CB8AC3E}">
        <p14:creationId xmlns:p14="http://schemas.microsoft.com/office/powerpoint/2010/main" val="3304625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a:xfrm>
            <a:off x="838200" y="365125"/>
            <a:ext cx="10515600" cy="672105"/>
          </a:xfrm>
        </p:spPr>
        <p:txBody>
          <a:bodyPr/>
          <a:lstStyle/>
          <a:p>
            <a:r>
              <a:rPr lang="en-US" altLang="en-US" dirty="0"/>
              <a:t>The War Machines (2 of 2)</a:t>
            </a:r>
            <a:endParaRPr lang="en-IN"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a:xfrm>
            <a:off x="743576" y="1638300"/>
            <a:ext cx="10711543" cy="4394200"/>
          </a:xfrm>
        </p:spPr>
        <p:txBody>
          <a:bodyPr/>
          <a:lstStyle/>
          <a:p>
            <a:r>
              <a:rPr lang="en-US" altLang="en-US" dirty="0"/>
              <a:t>The Purple Machine</a:t>
            </a:r>
          </a:p>
          <a:p>
            <a:pPr lvl="1"/>
            <a:r>
              <a:rPr lang="en-US" altLang="en-US" dirty="0"/>
              <a:t>Developed by Japanese during World War II</a:t>
            </a:r>
          </a:p>
          <a:p>
            <a:pPr lvl="1"/>
            <a:r>
              <a:rPr lang="en-US" altLang="en-US" dirty="0"/>
              <a:t>Used techniques discovered by Herbert O. Yardley</a:t>
            </a:r>
          </a:p>
          <a:p>
            <a:pPr lvl="1"/>
            <a:r>
              <a:rPr lang="en-US" altLang="en-US" dirty="0"/>
              <a:t>Code was broken by William Frederick Friedman</a:t>
            </a:r>
          </a:p>
          <a:p>
            <a:pPr lvl="2"/>
            <a:r>
              <a:rPr lang="en-US" altLang="en-US" dirty="0"/>
              <a:t>Known as the Father of U.S. Cryptanalysis</a:t>
            </a:r>
          </a:p>
          <a:p>
            <a:r>
              <a:rPr lang="en-US" altLang="en-US" b="1" dirty="0"/>
              <a:t>Steganography </a:t>
            </a:r>
          </a:p>
          <a:p>
            <a:pPr lvl="1"/>
            <a:r>
              <a:rPr lang="en-US" altLang="en-US" dirty="0"/>
              <a:t>Process of hiding data in plain view in pictures, graphics, or text</a:t>
            </a:r>
          </a:p>
        </p:txBody>
      </p:sp>
    </p:spTree>
    <p:extLst>
      <p:ext uri="{BB962C8B-B14F-4D97-AF65-F5344CB8AC3E}">
        <p14:creationId xmlns:p14="http://schemas.microsoft.com/office/powerpoint/2010/main" val="3997232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185C-E736-4579-9701-27091A38A9D2}"/>
              </a:ext>
            </a:extLst>
          </p:cNvPr>
          <p:cNvSpPr>
            <a:spLocks noGrp="1"/>
          </p:cNvSpPr>
          <p:nvPr>
            <p:ph type="title"/>
          </p:nvPr>
        </p:nvSpPr>
        <p:spPr/>
        <p:txBody>
          <a:bodyPr/>
          <a:lstStyle/>
          <a:p>
            <a:r>
              <a:rPr lang="en-US" altLang="en-US" sz="3000" dirty="0"/>
              <a:t>Understanding Symmetric and Asymmetric Algorithms (1 of 2)</a:t>
            </a:r>
            <a:endParaRPr lang="en-IN" sz="3000" dirty="0"/>
          </a:p>
        </p:txBody>
      </p:sp>
      <p:sp>
        <p:nvSpPr>
          <p:cNvPr id="3" name="Text Placeholder 2">
            <a:extLst>
              <a:ext uri="{FF2B5EF4-FFF2-40B4-BE49-F238E27FC236}">
                <a16:creationId xmlns:a16="http://schemas.microsoft.com/office/drawing/2014/main" id="{8B2BB213-BEFF-48FD-A4A3-34D3E6186184}"/>
              </a:ext>
            </a:extLst>
          </p:cNvPr>
          <p:cNvSpPr>
            <a:spLocks noGrp="1"/>
          </p:cNvSpPr>
          <p:nvPr>
            <p:ph type="body" sz="quarter" idx="17"/>
          </p:nvPr>
        </p:nvSpPr>
        <p:spPr/>
        <p:txBody>
          <a:bodyPr>
            <a:normAutofit/>
          </a:bodyPr>
          <a:lstStyle/>
          <a:p>
            <a:r>
              <a:rPr lang="en-US" altLang="en-US" b="1" dirty="0"/>
              <a:t>Encryption algorithm </a:t>
            </a:r>
          </a:p>
          <a:p>
            <a:pPr lvl="1"/>
            <a:r>
              <a:rPr lang="en-US" altLang="en-US" dirty="0"/>
              <a:t>Mathematical function or program that works with a key</a:t>
            </a:r>
          </a:p>
          <a:p>
            <a:pPr lvl="2"/>
            <a:r>
              <a:rPr lang="en-US" altLang="en-US" dirty="0"/>
              <a:t>The algorithm’s strength and key’s secrecy determine the security of the data</a:t>
            </a:r>
          </a:p>
          <a:p>
            <a:r>
              <a:rPr lang="en-US" altLang="en-US" b="1" dirty="0"/>
              <a:t>Key</a:t>
            </a:r>
          </a:p>
          <a:p>
            <a:pPr lvl="1"/>
            <a:r>
              <a:rPr lang="en-US" altLang="en-US" dirty="0"/>
              <a:t>Sequence of random bits generated from a range of allowable values called a </a:t>
            </a:r>
            <a:r>
              <a:rPr lang="en-US" altLang="en-US" b="1" dirty="0"/>
              <a:t>keyspace, </a:t>
            </a:r>
            <a:r>
              <a:rPr lang="en-US" altLang="en-US" dirty="0"/>
              <a:t>which is contained in the algorithm</a:t>
            </a:r>
          </a:p>
          <a:p>
            <a:pPr lvl="2"/>
            <a:r>
              <a:rPr lang="en-US" altLang="en-US" dirty="0"/>
              <a:t>The larger the keyspace, the more keys that can be created</a:t>
            </a:r>
          </a:p>
          <a:p>
            <a:pPr lvl="2"/>
            <a:r>
              <a:rPr lang="en-US" altLang="en-US" dirty="0"/>
              <a:t>The more random keys that can be created, the more difficult it is for hackers to guess the key that was used to encrypt the data</a:t>
            </a:r>
          </a:p>
          <a:p>
            <a:r>
              <a:rPr lang="en-US" altLang="en-US" b="1" dirty="0"/>
              <a:t>Cryptosystem</a:t>
            </a:r>
          </a:p>
          <a:p>
            <a:pPr lvl="1"/>
            <a:r>
              <a:rPr lang="en-US" altLang="en-US" dirty="0"/>
              <a:t>Converts between plaintext and ciphertext</a:t>
            </a:r>
          </a:p>
          <a:p>
            <a:pPr lvl="2"/>
            <a:r>
              <a:rPr lang="en-US" altLang="en-US" dirty="0"/>
              <a:t>No matter how strong the algorithm or how large the keyspace, if the key isn’t protected, an attacker can decrypt the message</a:t>
            </a:r>
          </a:p>
        </p:txBody>
      </p:sp>
    </p:spTree>
    <p:extLst>
      <p:ext uri="{BB962C8B-B14F-4D97-AF65-F5344CB8AC3E}">
        <p14:creationId xmlns:p14="http://schemas.microsoft.com/office/powerpoint/2010/main" val="4260666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233A-258F-40F3-9EAC-85EEA62BDB38}"/>
              </a:ext>
            </a:extLst>
          </p:cNvPr>
          <p:cNvSpPr>
            <a:spLocks noGrp="1"/>
          </p:cNvSpPr>
          <p:nvPr>
            <p:ph type="title"/>
          </p:nvPr>
        </p:nvSpPr>
        <p:spPr/>
        <p:txBody>
          <a:bodyPr/>
          <a:lstStyle/>
          <a:p>
            <a:r>
              <a:rPr lang="en-US" altLang="en-US" sz="3000" dirty="0"/>
              <a:t>Understanding Symmetric and Asymmetric Algorithms (2 of 2)</a:t>
            </a:r>
            <a:endParaRPr lang="en-IN" sz="3000" dirty="0"/>
          </a:p>
        </p:txBody>
      </p:sp>
      <p:pic>
        <p:nvPicPr>
          <p:cNvPr id="5" name="Picture Placeholder 4" descr="Diagram shows the image of eight door keys grouped together which represents the eight possible mathematical keys that the combination of three binary digits allow.">
            <a:extLst>
              <a:ext uri="{FF2B5EF4-FFF2-40B4-BE49-F238E27FC236}">
                <a16:creationId xmlns:a16="http://schemas.microsoft.com/office/drawing/2014/main" id="{44A1B69E-9AD3-4C7D-9B02-FFA29AA26EF0}"/>
              </a:ext>
            </a:extLst>
          </p:cNvPr>
          <p:cNvPicPr>
            <a:picLocks noGrp="1" noChangeAspect="1"/>
          </p:cNvPicPr>
          <p:nvPr>
            <p:ph type="pic" sz="quarter" idx="10"/>
          </p:nvPr>
        </p:nvPicPr>
        <p:blipFill rotWithShape="1">
          <a:blip r:embed="rId2"/>
          <a:srcRect l="6755" r="-1176"/>
          <a:stretch/>
        </p:blipFill>
        <p:spPr>
          <a:xfrm>
            <a:off x="271403" y="1697944"/>
            <a:ext cx="7820175" cy="4122826"/>
          </a:xfrm>
        </p:spPr>
      </p:pic>
      <p:sp>
        <p:nvSpPr>
          <p:cNvPr id="10" name="Text Placeholder 9">
            <a:extLst>
              <a:ext uri="{FF2B5EF4-FFF2-40B4-BE49-F238E27FC236}">
                <a16:creationId xmlns:a16="http://schemas.microsoft.com/office/drawing/2014/main" id="{312E4F1C-C81A-4167-8A17-161D55A7DE9A}"/>
              </a:ext>
            </a:extLst>
          </p:cNvPr>
          <p:cNvSpPr>
            <a:spLocks noGrp="1"/>
          </p:cNvSpPr>
          <p:nvPr>
            <p:ph type="body" sz="quarter" idx="12"/>
          </p:nvPr>
        </p:nvSpPr>
        <p:spPr>
          <a:xfrm rot="16200000">
            <a:off x="6369015" y="3835781"/>
            <a:ext cx="3707552" cy="262425"/>
          </a:xfrm>
        </p:spPr>
        <p:txBody>
          <a:bodyPr/>
          <a:lstStyle/>
          <a:p>
            <a:r>
              <a:rPr lang="en-IN" dirty="0"/>
              <a:t>Source: Cengage Learning</a:t>
            </a:r>
          </a:p>
        </p:txBody>
      </p:sp>
      <p:sp>
        <p:nvSpPr>
          <p:cNvPr id="9" name="Text Placeholder 8">
            <a:extLst>
              <a:ext uri="{FF2B5EF4-FFF2-40B4-BE49-F238E27FC236}">
                <a16:creationId xmlns:a16="http://schemas.microsoft.com/office/drawing/2014/main" id="{5D206FA8-96BC-4B82-8D2E-A6732DE964D4}"/>
              </a:ext>
            </a:extLst>
          </p:cNvPr>
          <p:cNvSpPr>
            <a:spLocks noGrp="1"/>
          </p:cNvSpPr>
          <p:nvPr>
            <p:ph type="body" sz="quarter" idx="11"/>
          </p:nvPr>
        </p:nvSpPr>
        <p:spPr>
          <a:xfrm>
            <a:off x="8362979" y="5067719"/>
            <a:ext cx="3829021" cy="753052"/>
          </a:xfrm>
        </p:spPr>
        <p:txBody>
          <a:bodyPr/>
          <a:lstStyle/>
          <a:p>
            <a:r>
              <a:rPr lang="en-US" b="1" dirty="0"/>
              <a:t>Figure 12-1 </a:t>
            </a:r>
            <a:r>
              <a:rPr lang="en-US" dirty="0"/>
              <a:t>Selecting random keys from a keyspace</a:t>
            </a:r>
            <a:endParaRPr lang="en-IN" dirty="0"/>
          </a:p>
        </p:txBody>
      </p:sp>
    </p:spTree>
    <p:extLst>
      <p:ext uri="{BB962C8B-B14F-4D97-AF65-F5344CB8AC3E}">
        <p14:creationId xmlns:p14="http://schemas.microsoft.com/office/powerpoint/2010/main" val="3877498779"/>
      </p:ext>
    </p:extLst>
  </p:cSld>
  <p:clrMapOvr>
    <a:masterClrMapping/>
  </p:clrMapOvr>
</p:sld>
</file>

<file path=ppt/theme/theme1.xml><?xml version="1.0" encoding="utf-8"?>
<a:theme xmlns:a="http://schemas.openxmlformats.org/drawingml/2006/main" name="Office Theme">
  <a:themeElements>
    <a:clrScheme name="Custom 3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11892"/>
      </a:hlink>
      <a:folHlink>
        <a:srgbClr val="00206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CBD9E0DAEFC3E40A59C31973342194A" ma:contentTypeVersion="" ma:contentTypeDescription="Create a new document." ma:contentTypeScope="" ma:versionID="f864db225ba7641a71a5bcc0ce4d9915">
  <xsd:schema xmlns:xsd="http://www.w3.org/2001/XMLSchema" xmlns:xs="http://www.w3.org/2001/XMLSchema" xmlns:p="http://schemas.microsoft.com/office/2006/metadata/properties" xmlns:ns2="5b47f0fb-e24d-44b9-89a4-ff46b5ce035f" xmlns:ns3="dbac95d4-689a-4a2b-9845-ea50641fb23b" targetNamespace="http://schemas.microsoft.com/office/2006/metadata/properties" ma:root="true" ma:fieldsID="ca0abe68bfd46ce60dddf86ace54f11b" ns2:_="" ns3:_="">
    <xsd:import namespace="5b47f0fb-e24d-44b9-89a4-ff46b5ce035f"/>
    <xsd:import namespace="dbac95d4-689a-4a2b-9845-ea50641fb23b"/>
    <xsd:element name="properties">
      <xsd:complexType>
        <xsd:sequence>
          <xsd:element name="documentManagement">
            <xsd:complexType>
              <xsd:all>
                <xsd:element ref="ns2:SharedWithUsers" minOccurs="0"/>
                <xsd:element ref="ns2:SharedWithDetails" minOccurs="0"/>
                <xsd:element ref="ns3:Team_x0020_Members" minOccurs="0"/>
                <xsd:element ref="ns3:test1" minOccurs="0"/>
                <xsd:element ref="ns2:LastSharedByUser" minOccurs="0"/>
                <xsd:element ref="ns2:LastSharedByTime"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47f0fb-e24d-44b9-89a4-ff46b5ce035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bac95d4-689a-4a2b-9845-ea50641fb23b" elementFormDefault="qualified">
    <xsd:import namespace="http://schemas.microsoft.com/office/2006/documentManagement/types"/>
    <xsd:import namespace="http://schemas.microsoft.com/office/infopath/2007/PartnerControls"/>
    <xsd:element name="Team_x0020_Members" ma:index="10" nillable="true" ma:displayName="Team Members" ma:SearchPeopleOnly="false" ma:SharePointGroup="0" ma:internalName="Team_x0020_Members">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est1" ma:index="11" nillable="true" ma:displayName="test1" ma:internalName="test1">
      <xsd:simpleType>
        <xsd:restriction base="dms:Note">
          <xsd:maxLength value="255"/>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5b47f0fb-e24d-44b9-89a4-ff46b5ce035f">
      <UserInfo>
        <DisplayName/>
        <AccountId xsi:nil="true"/>
        <AccountType/>
      </UserInfo>
    </SharedWithUsers>
    <test1 xmlns="dbac95d4-689a-4a2b-9845-ea50641fb23b" xsi:nil="true"/>
    <Team_x0020_Members xmlns="dbac95d4-689a-4a2b-9845-ea50641fb23b">
      <UserInfo>
        <DisplayName/>
        <AccountId xsi:nil="true"/>
        <AccountType/>
      </UserInfo>
    </Team_x0020_Members>
  </documentManagement>
</p:properties>
</file>

<file path=customXml/itemProps1.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2.xml><?xml version="1.0" encoding="utf-8"?>
<ds:datastoreItem xmlns:ds="http://schemas.openxmlformats.org/officeDocument/2006/customXml" ds:itemID="{A7E3CE7F-DB89-4155-88C3-5669EA883D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47f0fb-e24d-44b9-89a4-ff46b5ce035f"/>
    <ds:schemaRef ds:uri="dbac95d4-689a-4a2b-9845-ea50641fb2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9BA192-EF86-48DF-982C-2C526A268392}">
  <ds:schemaRefs>
    <ds:schemaRef ds:uri="http://schemas.microsoft.com/office/infopath/2007/PartnerControls"/>
    <ds:schemaRef ds:uri="http://schemas.microsoft.com/office/2006/documentManagement/types"/>
    <ds:schemaRef ds:uri="http://purl.org/dc/terms/"/>
    <ds:schemaRef ds:uri="http://www.w3.org/XML/1998/namespace"/>
    <ds:schemaRef ds:uri="http://schemas.openxmlformats.org/package/2006/metadata/core-properties"/>
    <ds:schemaRef ds:uri="http://purl.org/dc/dcmitype/"/>
    <ds:schemaRef ds:uri="http://schemas.microsoft.com/office/2006/metadata/properties"/>
    <ds:schemaRef ds:uri="dbac95d4-689a-4a2b-9845-ea50641fb23b"/>
    <ds:schemaRef ds:uri="5b47f0fb-e24d-44b9-89a4-ff46b5ce035f"/>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18234</TotalTime>
  <Words>4329</Words>
  <Application>Microsoft Office PowerPoint</Application>
  <PresentationFormat>Widescreen</PresentationFormat>
  <Paragraphs>537</Paragraphs>
  <Slides>68</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68</vt:i4>
      </vt:variant>
    </vt:vector>
  </HeadingPairs>
  <TitlesOfParts>
    <vt:vector size="76" baseType="lpstr">
      <vt:lpstr>Arial</vt:lpstr>
      <vt:lpstr>Arial</vt:lpstr>
      <vt:lpstr>Calibri</vt:lpstr>
      <vt:lpstr>Courier New</vt:lpstr>
      <vt:lpstr>Helvetica</vt:lpstr>
      <vt:lpstr>Open Sans</vt:lpstr>
      <vt:lpstr>Summer Font</vt:lpstr>
      <vt:lpstr>Office Theme</vt:lpstr>
      <vt:lpstr>Hands-On Ethical Hacking and Network Defense, Edition 4</vt:lpstr>
      <vt:lpstr>Module Objectives</vt:lpstr>
      <vt:lpstr>Understanding Cryptography Basics</vt:lpstr>
      <vt:lpstr>History of Cryptography (1 of 2)</vt:lpstr>
      <vt:lpstr>History of Cryptography (2 of 2) </vt:lpstr>
      <vt:lpstr>The War Machines (1 of 2)</vt:lpstr>
      <vt:lpstr>The War Machines (2 of 2)</vt:lpstr>
      <vt:lpstr>Understanding Symmetric and Asymmetric Algorithms (1 of 2)</vt:lpstr>
      <vt:lpstr>Understanding Symmetric and Asymmetric Algorithms (2 of 2)</vt:lpstr>
      <vt:lpstr>Symmetric, Asymmetric, and Hashing Algorithms</vt:lpstr>
      <vt:lpstr>Symmetric Algorithms (1 of 8)</vt:lpstr>
      <vt:lpstr>Symmetric Algorithms (2 of 8)</vt:lpstr>
      <vt:lpstr>Symmetric Algorithms (3 of 8)</vt:lpstr>
      <vt:lpstr>Symmetric Algorithms (4 of 8)</vt:lpstr>
      <vt:lpstr>Symmetric Algorithms (5 of 8)</vt:lpstr>
      <vt:lpstr>Symmetric Algorithms (6 of 8)</vt:lpstr>
      <vt:lpstr>Symmetric Algorithms (7 of 8)</vt:lpstr>
      <vt:lpstr>Symmetric Algorithms (8 of 8)</vt:lpstr>
      <vt:lpstr>Asymmetric Algorithms (1 of 6)</vt:lpstr>
      <vt:lpstr>Asymmetric Algorithms (2 of 6)</vt:lpstr>
      <vt:lpstr>Asymmetric Algorithms (3 of 6)</vt:lpstr>
      <vt:lpstr>Asymmetric Algorithms (4 of 6)</vt:lpstr>
      <vt:lpstr>Asymmetric Algorithms (5 of 6)</vt:lpstr>
      <vt:lpstr>Asymmetric Algorithms (6 of 6)</vt:lpstr>
      <vt:lpstr>Digital Signatures (1 of 6)</vt:lpstr>
      <vt:lpstr>Digital Signatures (2 of 6)</vt:lpstr>
      <vt:lpstr>Digital Signatures (3 of 6)</vt:lpstr>
      <vt:lpstr>Digital Signatures (4 of 6)</vt:lpstr>
      <vt:lpstr>Digital Signatures (5 of 6)</vt:lpstr>
      <vt:lpstr>Digital Signatures (6 of 6)</vt:lpstr>
      <vt:lpstr>Sensitive Data Encryption</vt:lpstr>
      <vt:lpstr>Hashing Algorithms</vt:lpstr>
      <vt:lpstr>Hashing Algorithms (1 of 2)</vt:lpstr>
      <vt:lpstr>Hashing Algorithms (2 of 2)</vt:lpstr>
      <vt:lpstr>Knowledge Check Activity 12-1</vt:lpstr>
      <vt:lpstr>Knowledge Check Activity 12-1: Answer</vt:lpstr>
      <vt:lpstr>Knowledge Check Activity 12-2</vt:lpstr>
      <vt:lpstr>Knowledge Check Activity 12-2: Answer</vt:lpstr>
      <vt:lpstr>Discussion Activity 12-1</vt:lpstr>
      <vt:lpstr>Discussion Activity 12-1: Answer</vt:lpstr>
      <vt:lpstr>Understanding PKI (1 of 10)</vt:lpstr>
      <vt:lpstr>Understanding PKI (2 of 10) </vt:lpstr>
      <vt:lpstr>Understanding PKI (3 of 10) </vt:lpstr>
      <vt:lpstr>Understanding PKI (4 of 10) </vt:lpstr>
      <vt:lpstr>Understanding PKI (5 of 10) </vt:lpstr>
      <vt:lpstr>Understanding PKI (6 of 10) </vt:lpstr>
      <vt:lpstr>Understanding PKI (7 of 10) </vt:lpstr>
      <vt:lpstr>Understanding PKI (8 of 10) </vt:lpstr>
      <vt:lpstr>Understanding PKI (9 of 10) </vt:lpstr>
      <vt:lpstr>Understanding PKI (10 of 10) </vt:lpstr>
      <vt:lpstr>Polling Activity 12-1</vt:lpstr>
      <vt:lpstr>Polling Activity 12-1: Answer</vt:lpstr>
      <vt:lpstr>Understanding Cryptography Attacks</vt:lpstr>
      <vt:lpstr>Birthday Attack</vt:lpstr>
      <vt:lpstr>Mathematical Attack</vt:lpstr>
      <vt:lpstr>Brute-Force Attack</vt:lpstr>
      <vt:lpstr>Man-in-the-Middle Attack</vt:lpstr>
      <vt:lpstr>SSL/TLS Downgrade Attack</vt:lpstr>
      <vt:lpstr>Dictionary Attack</vt:lpstr>
      <vt:lpstr>Replay Attack</vt:lpstr>
      <vt:lpstr>Polling Activity 12-2</vt:lpstr>
      <vt:lpstr>Polling Activity 12-2: Answer</vt:lpstr>
      <vt:lpstr>Understanding Password Cracking (1 of 4)</vt:lpstr>
      <vt:lpstr>Understanding Password Cracking (2 of 4)</vt:lpstr>
      <vt:lpstr>Understanding Password Cracking (3 of 4)</vt:lpstr>
      <vt:lpstr>Understanding Password Cracking (4 of 4)</vt:lpstr>
      <vt:lpstr>Self-Assessment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Constitutional Law</dc:title>
  <dc:creator>Onderdonk, Natalie</dc:creator>
  <cp:lastModifiedBy>ansrsource_17</cp:lastModifiedBy>
  <cp:revision>560</cp:revision>
  <dcterms:created xsi:type="dcterms:W3CDTF">2020-07-27T16:46:05Z</dcterms:created>
  <dcterms:modified xsi:type="dcterms:W3CDTF">2022-02-23T13:50:16Z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0x010100DCBD9E0DAEFC3E40A59C31973342194A</vt:lpwstr>
  </property>
</Properties>
</file>

<file path=docProps/thumbnail.jpeg>
</file>